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339" r:id="rId3"/>
    <p:sldId id="316" r:id="rId4"/>
    <p:sldId id="333" r:id="rId5"/>
    <p:sldId id="347" r:id="rId6"/>
    <p:sldId id="348" r:id="rId7"/>
    <p:sldId id="329" r:id="rId8"/>
    <p:sldId id="346" r:id="rId9"/>
    <p:sldId id="361" r:id="rId10"/>
    <p:sldId id="360" r:id="rId11"/>
    <p:sldId id="352" r:id="rId12"/>
    <p:sldId id="354" r:id="rId13"/>
    <p:sldId id="355" r:id="rId14"/>
    <p:sldId id="356" r:id="rId15"/>
    <p:sldId id="359" r:id="rId16"/>
    <p:sldId id="283" r:id="rId17"/>
    <p:sldId id="265" r:id="rId18"/>
  </p:sldIdLst>
  <p:sldSz cx="9144000" cy="6858000" type="screen4x3"/>
  <p:notesSz cx="6858000" cy="9144000"/>
  <p:defaultTextStyle>
    <a:defPPr>
      <a:defRPr lang="de-DE"/>
    </a:defPPr>
    <a:lvl1pPr marL="0" algn="l" defTabSz="914400" rtl="0" eaLnBrk="1" latinLnBrk="0" hangingPunct="1">
      <a:defRPr lang="de-DE" sz="1600" kern="1200">
        <a:solidFill>
          <a:schemeClr val="tx1"/>
        </a:solidFill>
        <a:latin typeface="Arial"/>
        <a:ea typeface="+mn-ea"/>
        <a:cs typeface="+mn-cs"/>
      </a:defRPr>
    </a:lvl1pPr>
    <a:lvl2pPr marL="457200" algn="l" defTabSz="914400" rtl="0" eaLnBrk="1" latinLnBrk="0" hangingPunct="1">
      <a:buClr>
        <a:srgbClr val="F0AB00"/>
      </a:buClr>
      <a:buSzPct val="80000"/>
      <a:buFont typeface="Wingdings"/>
      <a:buChar char="n"/>
      <a:defRPr lang="de-DE" sz="16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059836"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28700"/>
    <a:srgbClr val="A3654F"/>
    <a:srgbClr val="557630"/>
    <a:srgbClr val="999999"/>
    <a:srgbClr val="44697D"/>
    <a:srgbClr val="156570"/>
    <a:srgbClr val="9E3039"/>
  </p:clrMru>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1" autoAdjust="0"/>
    <p:restoredTop sz="71412" autoAdjust="0"/>
  </p:normalViewPr>
  <p:slideViewPr>
    <p:cSldViewPr snapToGrid="0" showGuides="1">
      <p:cViewPr varScale="1">
        <p:scale>
          <a:sx n="76" d="100"/>
          <a:sy n="76" d="100"/>
        </p:scale>
        <p:origin x="-1818" y="-90"/>
      </p:cViewPr>
      <p:guideLst>
        <p:guide orient="horz" pos="4225"/>
        <p:guide orient="horz" pos="683"/>
        <p:guide pos="5669"/>
        <p:guide pos="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75" d="100"/>
          <a:sy n="75" d="100"/>
        </p:scale>
        <p:origin x="-2220" y="-33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47638" indent="-147638" algn="l" defTabSz="914400" rtl="0" eaLnBrk="1" latinLnBrk="0" hangingPunct="1">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defTabSz="914400" rtl="0" eaLnBrk="1" latinLnBrk="0" hangingPunct="1">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B6B3FB6-9580-41DC-B3E7-54C46CBFADA4}" type="slidenum">
              <a:rPr lang="de-DE" smtClean="0"/>
              <a:pPr/>
              <a:t>1</a:t>
            </a:fld>
            <a:endParaRPr lang="de-DE"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Everyone</a:t>
            </a:r>
            <a:r>
              <a:rPr lang="en-US" baseline="0" noProof="0" dirty="0" smtClean="0"/>
              <a:t> knows that today web 2.0 applications are attracting the major part of the global internet users. In 2010 </a:t>
            </a:r>
            <a:r>
              <a:rPr lang="en-US" baseline="0" noProof="0" dirty="0" err="1" smtClean="0"/>
              <a:t>Facebook</a:t>
            </a:r>
            <a:r>
              <a:rPr lang="en-US" baseline="0" noProof="0" dirty="0" smtClean="0"/>
              <a:t> references 500 million active users, </a:t>
            </a:r>
            <a:r>
              <a:rPr lang="en-US" baseline="0" noProof="0" dirty="0" err="1" smtClean="0"/>
              <a:t>Youtube</a:t>
            </a:r>
            <a:r>
              <a:rPr lang="en-US" baseline="0" noProof="0" dirty="0" smtClean="0"/>
              <a:t> 48.2 million, and 75 million. The particularity of the Web 2.0 applications is of course based on a user-centric model, that means that the users are responsible for publishing the information that should read by the other users. It is easy to guess that the amount of personal data published in the internet is simply terrific. </a:t>
            </a:r>
            <a:endParaRPr lang="en-US" noProof="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If</a:t>
            </a:r>
            <a:r>
              <a:rPr lang="en-US" baseline="0" noProof="0" dirty="0" smtClean="0"/>
              <a:t> not all the private data is published by the users, because some of them have a conscience, most of the data is implicitly collected by the application owners. For example during the creation of a user account.</a:t>
            </a:r>
            <a:endParaRPr lang="en-US" noProof="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B6B3FB6-9580-41DC-B3E7-54C46CBFADA4}" type="slidenum">
              <a:rPr lang="de-DE" smtClean="0"/>
              <a:pPr/>
              <a:t>4</a:t>
            </a:fld>
            <a:endParaRPr lang="de-DE"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r>
              <a:rPr lang="en-US" sz="1800" dirty="0" smtClean="0"/>
              <a:t>But:</a:t>
            </a:r>
          </a:p>
          <a:p>
            <a:pPr marL="180000" lvl="1" indent="-180000">
              <a:lnSpc>
                <a:spcPct val="150000"/>
              </a:lnSpc>
              <a:spcBef>
                <a:spcPts val="500"/>
              </a:spcBef>
              <a:buClr>
                <a:schemeClr val="accent1"/>
              </a:buClr>
              <a:buFont typeface="Wingdings" pitchFamily="2" charset="2"/>
              <a:buChar char="n"/>
            </a:pPr>
            <a:r>
              <a:rPr lang="en-US" dirty="0" smtClean="0"/>
              <a:t>Is the information necessary for the online activity I am engaging in?</a:t>
            </a:r>
          </a:p>
          <a:p>
            <a:pPr marL="180000" lvl="1" indent="-180000">
              <a:lnSpc>
                <a:spcPct val="150000"/>
              </a:lnSpc>
              <a:spcBef>
                <a:spcPts val="500"/>
              </a:spcBef>
              <a:buClr>
                <a:schemeClr val="accent1"/>
              </a:buClr>
              <a:buFont typeface="Wingdings" pitchFamily="2" charset="2"/>
              <a:buChar char="n"/>
            </a:pPr>
            <a:r>
              <a:rPr lang="en-US" dirty="0" smtClean="0"/>
              <a:t>How does the website use personal information once it is collected?</a:t>
            </a:r>
          </a:p>
          <a:p>
            <a:pPr marL="180000" lvl="1" indent="-180000">
              <a:lnSpc>
                <a:spcPct val="150000"/>
              </a:lnSpc>
              <a:spcBef>
                <a:spcPts val="500"/>
              </a:spcBef>
              <a:buClr>
                <a:schemeClr val="accent1"/>
              </a:buClr>
              <a:buFont typeface="Wingdings" pitchFamily="2" charset="2"/>
              <a:buChar char="n"/>
            </a:pPr>
            <a:r>
              <a:rPr lang="en-US" dirty="0" smtClean="0"/>
              <a:t>Do I have a choice about the way information about me is used or shared? </a:t>
            </a:r>
          </a:p>
          <a:p>
            <a:pPr marL="180000" lvl="1" indent="-180000">
              <a:lnSpc>
                <a:spcPct val="150000"/>
              </a:lnSpc>
              <a:spcBef>
                <a:spcPts val="500"/>
              </a:spcBef>
              <a:buClr>
                <a:schemeClr val="accent1"/>
              </a:buClr>
              <a:buFont typeface="Wingdings" pitchFamily="2" charset="2"/>
              <a:buChar char="n"/>
            </a:pPr>
            <a:r>
              <a:rPr lang="en-US" dirty="0" smtClean="0"/>
              <a:t>What guaranties</a:t>
            </a:r>
            <a:r>
              <a:rPr lang="en-US" baseline="0" dirty="0" smtClean="0"/>
              <a:t> </a:t>
            </a:r>
            <a:r>
              <a:rPr lang="en-US" dirty="0" smtClean="0"/>
              <a:t>do I have that the information is protected? </a:t>
            </a:r>
          </a:p>
          <a:p>
            <a:pPr marL="180000" lvl="1" indent="-180000">
              <a:lnSpc>
                <a:spcPct val="150000"/>
              </a:lnSpc>
              <a:spcBef>
                <a:spcPts val="500"/>
              </a:spcBef>
              <a:buClr>
                <a:schemeClr val="accent1"/>
              </a:buClr>
              <a:buFont typeface="Wingdings" pitchFamily="2" charset="2"/>
              <a:buChar char="n"/>
            </a:pPr>
            <a:r>
              <a:rPr lang="en-US" dirty="0" smtClean="0"/>
              <a:t>And</a:t>
            </a:r>
            <a:r>
              <a:rPr lang="en-US" baseline="0" dirty="0" smtClean="0"/>
              <a:t> generally I’m I controlling the data that I own ?</a:t>
            </a:r>
            <a:endParaRPr lang="en-US" dirty="0" smtClean="0"/>
          </a:p>
          <a:p>
            <a:pPr marL="180000" lvl="1" indent="-180000">
              <a:lnSpc>
                <a:spcPct val="150000"/>
              </a:lnSpc>
              <a:spcBef>
                <a:spcPts val="500"/>
              </a:spcBef>
              <a:buClr>
                <a:schemeClr val="accent1"/>
              </a:buClr>
              <a:buFont typeface="Wingdings" pitchFamily="2" charset="2"/>
              <a:buNone/>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Of course most of these websites are publishing a privacy policy text in</a:t>
            </a:r>
            <a:r>
              <a:rPr lang="en-US" baseline="0" noProof="0" dirty="0" smtClean="0"/>
              <a:t> which they describe how the data is handled once it is collected. Let’s have a look to one of these privacy policies (read the slides)  </a:t>
            </a:r>
            <a:endParaRPr lang="en-US" noProof="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900" dirty="0" smtClean="0"/>
              <a:t>So do </a:t>
            </a:r>
            <a:r>
              <a:rPr lang="fr-FR" sz="900" dirty="0" err="1" smtClean="0"/>
              <a:t>we</a:t>
            </a:r>
            <a:r>
              <a:rPr lang="fr-FR" sz="900" dirty="0" smtClean="0"/>
              <a:t> </a:t>
            </a:r>
            <a:r>
              <a:rPr lang="fr-FR" sz="900" dirty="0" err="1" smtClean="0"/>
              <a:t>need</a:t>
            </a:r>
            <a:r>
              <a:rPr lang="fr-FR" sz="900" dirty="0" smtClean="0"/>
              <a:t> to </a:t>
            </a:r>
            <a:r>
              <a:rPr lang="fr-FR" sz="900" dirty="0" err="1" smtClean="0"/>
              <a:t>read</a:t>
            </a:r>
            <a:r>
              <a:rPr lang="fr-FR" sz="900" dirty="0" smtClean="0"/>
              <a:t> </a:t>
            </a:r>
            <a:r>
              <a:rPr lang="fr-FR" sz="900" dirty="0" err="1" smtClean="0"/>
              <a:t>each</a:t>
            </a:r>
            <a:r>
              <a:rPr lang="fr-FR" sz="900" dirty="0" smtClean="0"/>
              <a:t> </a:t>
            </a:r>
            <a:r>
              <a:rPr lang="fr-FR" sz="900" dirty="0" err="1" smtClean="0"/>
              <a:t>privacy</a:t>
            </a:r>
            <a:r>
              <a:rPr lang="fr-FR" sz="900" dirty="0" smtClean="0"/>
              <a:t> </a:t>
            </a:r>
            <a:r>
              <a:rPr lang="fr-FR" sz="900" dirty="0" err="1" smtClean="0"/>
              <a:t>policy</a:t>
            </a:r>
            <a:r>
              <a:rPr lang="fr-FR" sz="900" dirty="0" smtClean="0"/>
              <a:t> for </a:t>
            </a:r>
            <a:r>
              <a:rPr lang="fr-FR" sz="900" dirty="0" err="1" smtClean="0"/>
              <a:t>each</a:t>
            </a:r>
            <a:r>
              <a:rPr lang="fr-FR" sz="900" dirty="0" smtClean="0"/>
              <a:t> web site </a:t>
            </a:r>
            <a:r>
              <a:rPr lang="fr-FR" sz="900" dirty="0" err="1" smtClean="0"/>
              <a:t>that</a:t>
            </a:r>
            <a:r>
              <a:rPr lang="fr-FR" sz="900" dirty="0" smtClean="0"/>
              <a:t> </a:t>
            </a:r>
            <a:r>
              <a:rPr lang="fr-FR" sz="900" dirty="0" err="1" smtClean="0"/>
              <a:t>we</a:t>
            </a:r>
            <a:r>
              <a:rPr lang="fr-FR" sz="900" dirty="0" smtClean="0"/>
              <a:t> are </a:t>
            </a:r>
            <a:r>
              <a:rPr lang="fr-FR" sz="900" dirty="0" err="1" smtClean="0"/>
              <a:t>going</a:t>
            </a:r>
            <a:r>
              <a:rPr lang="fr-FR" sz="900" dirty="0" smtClean="0"/>
              <a:t> to </a:t>
            </a:r>
            <a:r>
              <a:rPr lang="fr-FR" sz="900" dirty="0" err="1" smtClean="0"/>
              <a:t>communicate</a:t>
            </a:r>
            <a:r>
              <a:rPr lang="fr-FR" sz="900" dirty="0" smtClean="0"/>
              <a:t> </a:t>
            </a:r>
            <a:r>
              <a:rPr lang="fr-FR" sz="900" dirty="0" err="1" smtClean="0"/>
              <a:t>with</a:t>
            </a:r>
            <a:r>
              <a:rPr lang="fr-FR" sz="900" dirty="0" smtClean="0"/>
              <a:t> ?!?! It </a:t>
            </a:r>
            <a:r>
              <a:rPr lang="fr-FR" sz="900" dirty="0" err="1" smtClean="0"/>
              <a:t>is</a:t>
            </a:r>
            <a:r>
              <a:rPr lang="fr-FR" sz="900" dirty="0" smtClean="0"/>
              <a:t> </a:t>
            </a:r>
            <a:r>
              <a:rPr lang="fr-FR" sz="900" dirty="0" err="1" smtClean="0"/>
              <a:t>so</a:t>
            </a:r>
            <a:r>
              <a:rPr lang="fr-FR" sz="900" dirty="0" smtClean="0"/>
              <a:t> </a:t>
            </a:r>
            <a:r>
              <a:rPr lang="fr-FR" sz="900" dirty="0" err="1" smtClean="0"/>
              <a:t>boaring</a:t>
            </a:r>
            <a:r>
              <a:rPr lang="fr-FR" sz="900" dirty="0" smtClean="0"/>
              <a:t>, and in practice no one </a:t>
            </a:r>
            <a:r>
              <a:rPr lang="fr-FR" sz="900" dirty="0" err="1" smtClean="0"/>
              <a:t>reads</a:t>
            </a:r>
            <a:r>
              <a:rPr lang="fr-FR" sz="900" dirty="0" smtClean="0"/>
              <a:t> </a:t>
            </a:r>
            <a:r>
              <a:rPr lang="fr-FR" sz="900" dirty="0" err="1" smtClean="0"/>
              <a:t>it</a:t>
            </a:r>
            <a:r>
              <a:rPr lang="fr-FR" sz="900" dirty="0" smtClean="0"/>
              <a:t> !</a:t>
            </a:r>
          </a:p>
          <a:p>
            <a:endParaRPr lang="fr-FR" sz="1100" dirty="0"/>
          </a:p>
        </p:txBody>
      </p:sp>
      <p:sp>
        <p:nvSpPr>
          <p:cNvPr id="4" name="Espace réservé du numéro de diapositive 3"/>
          <p:cNvSpPr>
            <a:spLocks noGrp="1"/>
          </p:cNvSpPr>
          <p:nvPr>
            <p:ph type="sldNum" sz="quarter" idx="10"/>
          </p:nvPr>
        </p:nvSpPr>
        <p:spPr/>
        <p:txBody>
          <a:bodyPr/>
          <a:lstStyle/>
          <a:p>
            <a:fld id="{7D8C2C35-2B8A-446E-BEC0-FD36716C29AC}" type="slidenum">
              <a:rPr lang="de-DE" smtClean="0"/>
              <a:pPr/>
              <a:t>7</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noProof="0" dirty="0" smtClean="0"/>
              <a:t>In order to check if these web</a:t>
            </a:r>
            <a:r>
              <a:rPr lang="en-US" baseline="0" noProof="0" dirty="0" smtClean="0"/>
              <a:t> sites are really compliant with their statements written in their privacy policies we made a simple empirical study to test if these privacy policies are really enforced.</a:t>
            </a:r>
          </a:p>
          <a:p>
            <a:pPr>
              <a:buFontTx/>
              <a:buChar char="-"/>
            </a:pPr>
            <a:r>
              <a:rPr lang="en-US" baseline="0" noProof="0" dirty="0" smtClean="0"/>
              <a:t> the scenario test case is quite simple, we created about 30 accounts in famous web 2.0 websites. For each of them we created a unique temporary e-mail address, and we started waiting for the reaction of these web sites in terms of e-mail address usage.</a:t>
            </a:r>
          </a:p>
          <a:p>
            <a:pPr>
              <a:buFontTx/>
              <a:buChar char="-"/>
            </a:pPr>
            <a:r>
              <a:rPr lang="en-US" baseline="0" noProof="0" dirty="0" smtClean="0"/>
              <a:t> the result was quite surprising, about 42 % of these websites where not compliant with their privacy policies in terms e-mail address usage. Within these 42 % 26% of the non wanted e-mails were related to the web site news letter (although we stated that we refuse to receive the newsletter), 12% shared or e-mail with a third party web site and finally 62% is a malicious SCAM. That means that 19 % of the tested websites used our e-mail address for sending scams.</a:t>
            </a:r>
          </a:p>
          <a:p>
            <a:endParaRPr lang="fr-FR"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www.sap.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8" name="Rectangle 7"/>
          <p:cNvSpPr/>
          <p:nvPr/>
        </p:nvSpPr>
        <p:spPr bwMode="gray">
          <a:xfrm>
            <a:off x="151200" y="2988000"/>
            <a:ext cx="8841600" cy="37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ight Triangle 10"/>
          <p:cNvSpPr/>
          <p:nvPr/>
        </p:nvSpPr>
        <p:spPr bwMode="white">
          <a:xfrm flipH="1">
            <a:off x="8486809" y="6215083"/>
            <a:ext cx="557211" cy="55721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bwMode="gray">
          <a:xfrm>
            <a:off x="151200" y="151200"/>
            <a:ext cx="8841600" cy="273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bwMode="gray">
          <a:xfrm>
            <a:off x="248400" y="201599"/>
            <a:ext cx="8647200" cy="2559600"/>
          </a:xfrm>
        </p:spPr>
        <p:txBody>
          <a:bodyPr/>
          <a:lstStyle>
            <a:lvl1pPr>
              <a:defRPr/>
            </a:lvl1pPr>
          </a:lstStyle>
          <a:p>
            <a:r>
              <a:rPr lang="en-US" noProof="0" dirty="0" smtClean="0"/>
              <a:t>Click to Add Title (Title Case)</a:t>
            </a:r>
            <a:endParaRPr lang="de-DE" dirty="0"/>
          </a:p>
        </p:txBody>
      </p:sp>
      <p:sp>
        <p:nvSpPr>
          <p:cNvPr id="3" name="Subtitle 2"/>
          <p:cNvSpPr>
            <a:spLocks noGrp="1"/>
          </p:cNvSpPr>
          <p:nvPr>
            <p:ph type="subTitle" idx="1" hasCustomPrompt="1"/>
          </p:nvPr>
        </p:nvSpPr>
        <p:spPr bwMode="gray">
          <a:xfrm>
            <a:off x="248400" y="3110400"/>
            <a:ext cx="5666400" cy="1752600"/>
          </a:xfrm>
        </p:spPr>
        <p:txBody>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Department, Board Area or Team</a:t>
            </a:r>
          </a:p>
        </p:txBody>
      </p:sp>
      <p:pic>
        <p:nvPicPr>
          <p:cNvPr id="10" name="Picture 9" descr="sap_tagstra_CG8_P_tmr_p.png"/>
          <p:cNvPicPr>
            <a:picLocks noChangeAspect="1"/>
          </p:cNvPicPr>
          <p:nvPr/>
        </p:nvPicPr>
        <p:blipFill>
          <a:blip r:embed="rId2" cstate="print"/>
          <a:stretch>
            <a:fillRect/>
          </a:stretch>
        </p:blipFill>
        <p:spPr bwMode="gray">
          <a:xfrm>
            <a:off x="4784401" y="6271200"/>
            <a:ext cx="4207307" cy="4320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filled with 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Picture Placeholder 4"/>
          <p:cNvSpPr>
            <a:spLocks noGrp="1"/>
          </p:cNvSpPr>
          <p:nvPr>
            <p:ph type="pic" sz="quarter" idx="10"/>
          </p:nvPr>
        </p:nvSpPr>
        <p:spPr bwMode="gray">
          <a:xfrm>
            <a:off x="151200" y="1292400"/>
            <a:ext cx="2883600" cy="5410800"/>
          </a:xfrm>
        </p:spPr>
        <p:txBody>
          <a:body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131999" y="1292400"/>
            <a:ext cx="5862776" cy="5410800"/>
          </a:xfrm>
          <a:solidFill>
            <a:schemeClr val="tx2">
              <a:lumMod val="40000"/>
              <a:lumOff val="60000"/>
            </a:schemeClr>
          </a:solidFill>
        </p:spPr>
        <p:txBody>
          <a:bodyPr lIns="180000" tIns="108000" rIns="72000" bIns="72000"/>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Text Placeholder 4"/>
          <p:cNvSpPr>
            <a:spLocks noGrp="1"/>
          </p:cNvSpPr>
          <p:nvPr>
            <p:ph type="body" sz="quarter" idx="10" hasCustomPrompt="1"/>
          </p:nvPr>
        </p:nvSpPr>
        <p:spPr bwMode="gray">
          <a:xfrm>
            <a:off x="248400" y="1292400"/>
            <a:ext cx="42480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Text Placeholder 6"/>
          <p:cNvSpPr>
            <a:spLocks noGrp="1"/>
          </p:cNvSpPr>
          <p:nvPr>
            <p:ph type="body" sz="quarter" idx="11" hasCustomPrompt="1"/>
          </p:nvPr>
        </p:nvSpPr>
        <p:spPr bwMode="gray">
          <a:xfrm>
            <a:off x="4622400" y="1292400"/>
            <a:ext cx="42480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Text Placeholder 4"/>
          <p:cNvSpPr>
            <a:spLocks noGrp="1"/>
          </p:cNvSpPr>
          <p:nvPr>
            <p:ph type="body" sz="quarter" idx="11" hasCustomPrompt="1"/>
          </p:nvPr>
        </p:nvSpPr>
        <p:spPr bwMode="gray">
          <a:xfrm>
            <a:off x="248400" y="1292400"/>
            <a:ext cx="28188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Text Placeholder 4"/>
          <p:cNvSpPr>
            <a:spLocks noGrp="1"/>
          </p:cNvSpPr>
          <p:nvPr>
            <p:ph type="body" sz="quarter" idx="12" hasCustomPrompt="1"/>
          </p:nvPr>
        </p:nvSpPr>
        <p:spPr bwMode="gray">
          <a:xfrm>
            <a:off x="6080400" y="1292400"/>
            <a:ext cx="28188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Text Placeholder 4"/>
          <p:cNvSpPr>
            <a:spLocks noGrp="1"/>
          </p:cNvSpPr>
          <p:nvPr>
            <p:ph type="body" sz="quarter" idx="13" hasCustomPrompt="1"/>
          </p:nvPr>
        </p:nvSpPr>
        <p:spPr bwMode="gray">
          <a:xfrm>
            <a:off x="3164400" y="1292400"/>
            <a:ext cx="28188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ppendix/Thank You">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0"/>
            <a:ext cx="9144000" cy="6858000"/>
          </a:xfrm>
          <a:prstGeom prst="rect">
            <a:avLst/>
          </a:prstGeom>
          <a:solidFill>
            <a:schemeClr val="bg2"/>
          </a:solidFill>
          <a:ln w="9525" algn="ctr">
            <a:noFill/>
            <a:miter lim="800000"/>
            <a:headEnd/>
            <a:tailEnd/>
          </a:ln>
        </p:spPr>
        <p:txBody>
          <a:bodyPr lIns="90000" tIns="72000" rIns="144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de-DE"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sp>
        <p:nvSpPr>
          <p:cNvPr id="9" name="Text Placeholder 8"/>
          <p:cNvSpPr>
            <a:spLocks noGrp="1"/>
          </p:cNvSpPr>
          <p:nvPr>
            <p:ph type="body" sz="quarter" idx="11" hasCustomPrompt="1"/>
          </p:nvPr>
        </p:nvSpPr>
        <p:spPr bwMode="gray">
          <a:xfrm>
            <a:off x="151199" y="2037599"/>
            <a:ext cx="8841600" cy="856800"/>
          </a:xfrm>
          <a:solidFill>
            <a:schemeClr val="accent1"/>
          </a:solidFill>
        </p:spPr>
        <p:txBody>
          <a:bodyPr lIns="90000" tIns="36000" rIns="36000" bIns="36000" anchor="ctr" anchorCtr="0"/>
          <a:lstStyle>
            <a:lvl1pPr marL="0" indent="0">
              <a:defRPr sz="3800">
                <a:solidFill>
                  <a:schemeClr val="accent3"/>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sp>
        <p:nvSpPr>
          <p:cNvPr id="4" name="Rectangle 3"/>
          <p:cNvSpPr/>
          <p:nvPr/>
        </p:nvSpPr>
        <p:spPr bwMode="gray">
          <a:xfrm>
            <a:off x="151200" y="2988000"/>
            <a:ext cx="8841600" cy="371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ight Triangle 6"/>
          <p:cNvSpPr>
            <a:spLocks noChangeAspect="1"/>
          </p:cNvSpPr>
          <p:nvPr/>
        </p:nvSpPr>
        <p:spPr bwMode="gray">
          <a:xfrm rot="16200000">
            <a:off x="8562775" y="6273407"/>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sap_corp_rgb_r.png"/>
          <p:cNvPicPr>
            <a:picLocks noChangeAspect="1"/>
          </p:cNvPicPr>
          <p:nvPr/>
        </p:nvPicPr>
        <p:blipFill>
          <a:blip r:embed="rId2" cstate="print"/>
          <a:stretch>
            <a:fillRect/>
          </a:stretch>
        </p:blipFill>
        <p:spPr bwMode="gray">
          <a:xfrm>
            <a:off x="8114402" y="6274800"/>
            <a:ext cx="876583" cy="4320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0"/>
            <a:ext cx="9144000" cy="6858000"/>
          </a:xfrm>
          <a:prstGeom prst="rect">
            <a:avLst/>
          </a:prstGeom>
          <a:solidFill>
            <a:schemeClr val="bg2"/>
          </a:solidFill>
          <a:ln w="9525" algn="ctr">
            <a:noFill/>
            <a:miter lim="800000"/>
            <a:headEnd/>
            <a:tailEnd/>
          </a:ln>
        </p:spPr>
        <p:txBody>
          <a:bodyPr lIns="90000" tIns="72000" rIns="144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de-DE"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sp>
        <p:nvSpPr>
          <p:cNvPr id="12" name="Rectangle 11"/>
          <p:cNvSpPr/>
          <p:nvPr userDrawn="1"/>
        </p:nvSpPr>
        <p:spPr bwMode="gray">
          <a:xfrm>
            <a:off x="151200" y="2997837"/>
            <a:ext cx="8841600" cy="856800"/>
          </a:xfrm>
          <a:prstGeom prst="rect">
            <a:avLst/>
          </a:prstGeom>
          <a:solidFill>
            <a:schemeClr val="accent1"/>
          </a:solidFill>
          <a:ln w="9525" algn="ctr">
            <a:noFill/>
            <a:miter lim="800000"/>
            <a:headEnd/>
            <a:tailEnd/>
          </a:ln>
        </p:spPr>
        <p:txBody>
          <a:bodyPr lIns="90000" tIns="72000" rIns="144000" bIns="72000" rtlCol="0" anchor="ctr"/>
          <a:lstStyle/>
          <a:p>
            <a:pPr marL="157163" marR="0" indent="-157163" algn="l" defTabSz="914400" eaLnBrk="1" fontAlgn="base" latinLnBrk="0" hangingPunct="1">
              <a:lnSpc>
                <a:spcPct val="100000"/>
              </a:lnSpc>
              <a:spcBef>
                <a:spcPct val="50000"/>
              </a:spcBef>
              <a:spcAft>
                <a:spcPct val="0"/>
              </a:spcAft>
              <a:buClr>
                <a:srgbClr val="F0AB00"/>
              </a:buClr>
              <a:buSzPct val="80000"/>
              <a:buFontTx/>
              <a:buNone/>
              <a:tabLst/>
            </a:pPr>
            <a:r>
              <a:rPr kumimoji="0" lang="de-DE" sz="3800" b="0" i="0" u="none" strike="noStrike" kern="0" cap="none" spc="0" normalizeH="0" baseline="0" noProof="0" dirty="0" smtClean="0">
                <a:ln>
                  <a:noFill/>
                </a:ln>
                <a:solidFill>
                  <a:schemeClr val="tx2"/>
                </a:solidFill>
                <a:effectLst/>
                <a:uLnTx/>
                <a:uFillTx/>
                <a:latin typeface="+mj-lt"/>
                <a:ea typeface="Arial Unicode MS" pitchFamily="34" charset="-128"/>
                <a:cs typeface="Arial Unicode MS" pitchFamily="34" charset="-128"/>
              </a:rPr>
              <a:t>Contact</a:t>
            </a:r>
          </a:p>
        </p:txBody>
      </p:sp>
      <p:pic>
        <p:nvPicPr>
          <p:cNvPr id="1026" name="Picture 2" descr="\\dwdf032\cmedia\Templates_Guidelines\eOn\Templates\_PPT2007\_SAP_AG\Material_Contact\contact Kopie.jpg"/>
          <p:cNvPicPr>
            <a:picLocks noChangeAspect="1" noChangeArrowheads="1"/>
          </p:cNvPicPr>
          <p:nvPr userDrawn="1"/>
        </p:nvPicPr>
        <p:blipFill>
          <a:blip r:embed="rId2" cstate="print"/>
          <a:srcRect/>
          <a:stretch>
            <a:fillRect/>
          </a:stretch>
        </p:blipFill>
        <p:spPr bwMode="auto">
          <a:xfrm>
            <a:off x="151200" y="151200"/>
            <a:ext cx="8841600" cy="2740896"/>
          </a:xfrm>
          <a:prstGeom prst="rect">
            <a:avLst/>
          </a:prstGeom>
          <a:noFill/>
        </p:spPr>
      </p:pic>
      <p:sp>
        <p:nvSpPr>
          <p:cNvPr id="4" name="Rectangle 3"/>
          <p:cNvSpPr/>
          <p:nvPr userDrawn="1"/>
        </p:nvSpPr>
        <p:spPr bwMode="gray">
          <a:xfrm>
            <a:off x="151200" y="3952875"/>
            <a:ext cx="8841600" cy="27503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ight Triangle 6"/>
          <p:cNvSpPr>
            <a:spLocks noChangeAspect="1"/>
          </p:cNvSpPr>
          <p:nvPr/>
        </p:nvSpPr>
        <p:spPr bwMode="gray">
          <a:xfrm rot="16200000">
            <a:off x="8562775" y="6273407"/>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sap_corp_rgb_r.png"/>
          <p:cNvPicPr>
            <a:picLocks noChangeAspect="1"/>
          </p:cNvPicPr>
          <p:nvPr/>
        </p:nvPicPr>
        <p:blipFill>
          <a:blip r:embed="rId3" cstate="print"/>
          <a:stretch>
            <a:fillRect/>
          </a:stretch>
        </p:blipFill>
        <p:spPr bwMode="gray">
          <a:xfrm>
            <a:off x="8114402" y="6274800"/>
            <a:ext cx="876583" cy="432000"/>
          </a:xfrm>
          <a:prstGeom prst="rect">
            <a:avLst/>
          </a:prstGeom>
        </p:spPr>
      </p:pic>
      <p:sp>
        <p:nvSpPr>
          <p:cNvPr id="17" name="Text Placeholder 16"/>
          <p:cNvSpPr>
            <a:spLocks noGrp="1"/>
          </p:cNvSpPr>
          <p:nvPr>
            <p:ph type="body" sz="quarter" idx="10" hasCustomPrompt="1"/>
          </p:nvPr>
        </p:nvSpPr>
        <p:spPr>
          <a:xfrm>
            <a:off x="248400" y="4050076"/>
            <a:ext cx="3981450" cy="2400300"/>
          </a:xfrm>
        </p:spPr>
        <p:txBody>
          <a:bodyPr/>
          <a:lstStyle>
            <a:lvl1pPr algn="l" defTabSz="222250" eaLnBrk="0" hangingPunct="0">
              <a:spcBef>
                <a:spcPts val="0"/>
              </a:spcBef>
              <a:buClr>
                <a:srgbClr val="A50021"/>
              </a:buClr>
              <a:buSzPct val="150000"/>
              <a:buFontTx/>
              <a:buNone/>
              <a:tabLst>
                <a:tab pos="185738" algn="l"/>
              </a:tabLst>
              <a:defRPr sz="1600" baseline="0"/>
            </a:lvl1pPr>
            <a:lvl2pPr>
              <a:spcBef>
                <a:spcPts val="0"/>
              </a:spcBef>
              <a:buFontTx/>
              <a:buNone/>
              <a:defRPr sz="1200"/>
            </a:lvl2pPr>
          </a:lstStyle>
          <a:p>
            <a:pPr>
              <a:spcBef>
                <a:spcPct val="50000"/>
              </a:spcBef>
              <a:spcAft>
                <a:spcPts val="2200"/>
              </a:spcAft>
            </a:pPr>
            <a:r>
              <a:rPr lang="de-DE" dirty="0" smtClean="0"/>
              <a:t>First Name Last Name</a:t>
            </a:r>
            <a:endParaRPr lang="de-DE" dirty="0" smtClean="0">
              <a:solidFill>
                <a:schemeClr val="accent1"/>
              </a:solidFill>
            </a:endParaRPr>
          </a:p>
          <a:p>
            <a:pPr>
              <a:buClrTx/>
              <a:buSzTx/>
            </a:pPr>
            <a:r>
              <a:rPr lang="de-DE" sz="1200" dirty="0" smtClean="0"/>
              <a:t>Company</a:t>
            </a:r>
          </a:p>
          <a:p>
            <a:pPr>
              <a:buClrTx/>
              <a:buSzTx/>
            </a:pPr>
            <a:r>
              <a:rPr lang="de-DE" sz="1200" dirty="0" smtClean="0"/>
              <a:t>Street Nr.</a:t>
            </a:r>
          </a:p>
          <a:p>
            <a:pPr>
              <a:buClrTx/>
              <a:buSzTx/>
            </a:pPr>
            <a:r>
              <a:rPr lang="de-DE" sz="1200" dirty="0" smtClean="0"/>
              <a:t>ZIP Code Town</a:t>
            </a:r>
          </a:p>
          <a:p>
            <a:pPr>
              <a:spcBef>
                <a:spcPts val="1400"/>
              </a:spcBef>
            </a:pPr>
            <a:r>
              <a:rPr lang="de-DE" sz="1200" dirty="0" smtClean="0">
                <a:solidFill>
                  <a:schemeClr val="hlink"/>
                </a:solidFill>
              </a:rPr>
              <a:t>T</a:t>
            </a:r>
            <a:r>
              <a:rPr lang="de-DE" sz="1200" dirty="0" smtClean="0"/>
              <a:t>	+xx/xxxx/xxx-extension</a:t>
            </a:r>
          </a:p>
          <a:p>
            <a:r>
              <a:rPr lang="de-DE" sz="1200" dirty="0" smtClean="0">
                <a:solidFill>
                  <a:schemeClr val="hlink"/>
                </a:solidFill>
              </a:rPr>
              <a:t>F</a:t>
            </a:r>
            <a:r>
              <a:rPr lang="de-DE" sz="1200" dirty="0" smtClean="0"/>
              <a:t>	+xx/xxxx/xxx-extension</a:t>
            </a:r>
          </a:p>
          <a:p>
            <a:pPr>
              <a:spcBef>
                <a:spcPts val="1400"/>
              </a:spcBef>
            </a:pPr>
            <a:r>
              <a:rPr lang="de-DE" sz="1200" dirty="0" smtClean="0"/>
              <a:t>name@sap.com</a:t>
            </a:r>
            <a:br>
              <a:rPr lang="de-DE" sz="1200" dirty="0" smtClean="0"/>
            </a:br>
            <a:r>
              <a:rPr lang="de-DE" sz="1200" dirty="0" smtClean="0">
                <a:hlinkClick r:id="rId4"/>
              </a:rPr>
              <a:t>www.sap.com</a:t>
            </a:r>
            <a:endParaRPr lang="de-DE" sz="1200"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TextBox 6"/>
          <p:cNvSpPr txBox="1"/>
          <p:nvPr/>
        </p:nvSpPr>
        <p:spPr bwMode="gray">
          <a:xfrm>
            <a:off x="248401" y="1084263"/>
            <a:ext cx="8740025" cy="5579733"/>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Some software products marketed by SAP AG and its distributors contain proprietary software components of other software vendors.</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Microsoft, Windows, Excel, Outlook, and PowerPoint are registered trademarks of Microsoft Corporation. </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IBM, DB2, DB2 Universal Database, System </a:t>
            </a:r>
            <a:r>
              <a:rPr lang="en-GB" sz="900" kern="1200" dirty="0" err="1" smtClean="0">
                <a:solidFill>
                  <a:schemeClr val="tx1"/>
                </a:solidFill>
                <a:latin typeface="+mn-lt"/>
                <a:ea typeface="MS PGothic" pitchFamily="34" charset="-128"/>
                <a:cs typeface="+mn-cs"/>
              </a:rPr>
              <a:t>i</a:t>
            </a:r>
            <a:r>
              <a:rPr lang="en-GB" sz="900" kern="1200" dirty="0" smtClean="0">
                <a:solidFill>
                  <a:schemeClr val="tx1"/>
                </a:solidFill>
                <a:latin typeface="+mn-lt"/>
                <a:ea typeface="MS PGothic" pitchFamily="34" charset="-128"/>
                <a:cs typeface="+mn-cs"/>
              </a:rPr>
              <a:t>, System i5, System p, System p5, System x, System z, System z10, System z9, z10, z9, </a:t>
            </a:r>
            <a:r>
              <a:rPr lang="en-GB" sz="900" kern="1200" dirty="0" err="1" smtClean="0">
                <a:solidFill>
                  <a:schemeClr val="tx1"/>
                </a:solidFill>
                <a:latin typeface="+mn-lt"/>
                <a:ea typeface="MS PGothic" pitchFamily="34" charset="-128"/>
                <a:cs typeface="+mn-cs"/>
              </a:rPr>
              <a:t>iSeries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pSeries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xSeries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zSeries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eServer</a:t>
            </a:r>
            <a:r>
              <a:rPr lang="en-GB" sz="900" kern="1200" dirty="0" smtClean="0">
                <a:solidFill>
                  <a:schemeClr val="tx1"/>
                </a:solidFill>
                <a:latin typeface="+mn-lt"/>
                <a:ea typeface="MS PGothic" pitchFamily="34" charset="-128"/>
                <a:cs typeface="+mn-cs"/>
              </a:rPr>
              <a:t>, z/VM, z/OS, i5/OS, S/390, OS/390, OS/400, AS/400, S/390 Parallel Enterprise Server, </a:t>
            </a:r>
            <a:r>
              <a:rPr lang="en-GB" sz="900" kern="1200" dirty="0" err="1" smtClean="0">
                <a:solidFill>
                  <a:schemeClr val="tx1"/>
                </a:solidFill>
                <a:latin typeface="+mn-lt"/>
                <a:ea typeface="MS PGothic" pitchFamily="34" charset="-128"/>
                <a:cs typeface="+mn-cs"/>
              </a:rPr>
              <a:t>PowerVM</a:t>
            </a:r>
            <a:r>
              <a:rPr lang="en-GB" sz="900" kern="1200" dirty="0" smtClean="0">
                <a:solidFill>
                  <a:schemeClr val="tx1"/>
                </a:solidFill>
                <a:latin typeface="+mn-lt"/>
                <a:ea typeface="MS PGothic" pitchFamily="34" charset="-128"/>
                <a:cs typeface="+mn-cs"/>
              </a:rPr>
              <a:t>, Power Architecture, POWER6+, POWER6, POWER5+, POWER5, POWER, </a:t>
            </a:r>
            <a:r>
              <a:rPr lang="en-GB" sz="900" kern="1200" dirty="0" err="1" smtClean="0">
                <a:solidFill>
                  <a:schemeClr val="tx1"/>
                </a:solidFill>
                <a:latin typeface="+mn-lt"/>
                <a:ea typeface="MS PGothic" pitchFamily="34" charset="-128"/>
                <a:cs typeface="+mn-cs"/>
              </a:rPr>
              <a:t>OpenPower</a:t>
            </a:r>
            <a:r>
              <a:rPr lang="en-GB" sz="900" kern="1200" dirty="0" smtClean="0">
                <a:solidFill>
                  <a:schemeClr val="tx1"/>
                </a:solidFill>
                <a:latin typeface="+mn-lt"/>
                <a:ea typeface="MS PGothic" pitchFamily="34" charset="-128"/>
                <a:cs typeface="+mn-cs"/>
              </a:rPr>
              <a:t>, PowerPC, </a:t>
            </a:r>
            <a:r>
              <a:rPr lang="en-GB" sz="900" kern="1200" dirty="0" err="1" smtClean="0">
                <a:solidFill>
                  <a:schemeClr val="tx1"/>
                </a:solidFill>
                <a:latin typeface="+mn-lt"/>
                <a:ea typeface="MS PGothic" pitchFamily="34" charset="-128"/>
                <a:cs typeface="+mn-cs"/>
              </a:rPr>
              <a:t>BatchPipes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BladeCenter</a:t>
            </a:r>
            <a:r>
              <a:rPr lang="en-GB" sz="900" kern="1200" dirty="0" smtClean="0">
                <a:solidFill>
                  <a:schemeClr val="tx1"/>
                </a:solidFill>
                <a:latin typeface="+mn-lt"/>
                <a:ea typeface="MS PGothic" pitchFamily="34" charset="-128"/>
                <a:cs typeface="+mn-cs"/>
              </a:rPr>
              <a:t>, System Storage, GPFS, HACMP, RETAIN, DB2 Connect, RACF, Redbooks, OS/2, Parallel </a:t>
            </a:r>
            <a:r>
              <a:rPr lang="en-GB" sz="900" kern="1200" dirty="0" err="1" smtClean="0">
                <a:solidFill>
                  <a:schemeClr val="tx1"/>
                </a:solidFill>
                <a:latin typeface="+mn-lt"/>
                <a:ea typeface="MS PGothic" pitchFamily="34" charset="-128"/>
                <a:cs typeface="+mn-cs"/>
              </a:rPr>
              <a:t>Sysplex</a:t>
            </a:r>
            <a:r>
              <a:rPr lang="en-GB" sz="900" kern="1200" dirty="0" smtClean="0">
                <a:solidFill>
                  <a:schemeClr val="tx1"/>
                </a:solidFill>
                <a:latin typeface="+mn-lt"/>
                <a:ea typeface="MS PGothic" pitchFamily="34" charset="-128"/>
                <a:cs typeface="+mn-cs"/>
              </a:rPr>
              <a:t>, MVS/ESA, AIX, Intelligent Miner, </a:t>
            </a:r>
            <a:r>
              <a:rPr lang="en-GB" sz="900" kern="1200" dirty="0" err="1" smtClean="0">
                <a:solidFill>
                  <a:schemeClr val="tx1"/>
                </a:solidFill>
                <a:latin typeface="+mn-lt"/>
                <a:ea typeface="MS PGothic" pitchFamily="34" charset="-128"/>
                <a:cs typeface="+mn-cs"/>
              </a:rPr>
              <a:t>WebSphere</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Netfinity</a:t>
            </a:r>
            <a:r>
              <a:rPr lang="en-GB" sz="900" kern="1200" dirty="0" smtClean="0">
                <a:solidFill>
                  <a:schemeClr val="tx1"/>
                </a:solidFill>
                <a:latin typeface="+mn-lt"/>
                <a:ea typeface="MS PGothic" pitchFamily="34" charset="-128"/>
                <a:cs typeface="+mn-cs"/>
              </a:rPr>
              <a:t>, Tivoli and Informix are trademarks or registered trademarks of IBM Corporation.</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Linux is the registered trademark of </a:t>
            </a:r>
            <a:r>
              <a:rPr lang="en-GB" sz="900" kern="1200" dirty="0" err="1" smtClean="0">
                <a:solidFill>
                  <a:schemeClr val="tx1"/>
                </a:solidFill>
                <a:latin typeface="+mn-lt"/>
                <a:ea typeface="MS PGothic" pitchFamily="34" charset="-128"/>
                <a:cs typeface="+mn-cs"/>
              </a:rPr>
              <a:t>Linus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Torvalds</a:t>
            </a:r>
            <a:r>
              <a:rPr lang="en-GB" sz="900" kern="1200" dirty="0" smtClean="0">
                <a:solidFill>
                  <a:schemeClr val="tx1"/>
                </a:solidFill>
                <a:latin typeface="+mn-lt"/>
                <a:ea typeface="MS PGothic" pitchFamily="34" charset="-128"/>
                <a:cs typeface="+mn-cs"/>
              </a:rPr>
              <a:t> in the U.S. and other countries.</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Oracle is a registered trademark of Oracle Corporation.</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UNIX, X/Open, OSF/1, and Motif are registered trademarks of the Open Group.</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Citrix, ICA, Program Neighborhood, </a:t>
            </a:r>
            <a:r>
              <a:rPr lang="en-US" sz="900" kern="1200" dirty="0" err="1" smtClean="0">
                <a:solidFill>
                  <a:schemeClr val="tx1"/>
                </a:solidFill>
                <a:latin typeface="+mn-lt"/>
                <a:ea typeface="MS PGothic" pitchFamily="34" charset="-128"/>
                <a:cs typeface="+mn-cs"/>
              </a:rPr>
              <a:t>MetaFrame</a:t>
            </a:r>
            <a:r>
              <a:rPr lang="en-US" sz="900" kern="1200" dirty="0" smtClean="0">
                <a:solidFill>
                  <a:schemeClr val="tx1"/>
                </a:solidFill>
                <a:latin typeface="+mn-lt"/>
                <a:ea typeface="MS PGothic" pitchFamily="34" charset="-128"/>
                <a:cs typeface="+mn-cs"/>
              </a:rPr>
              <a:t>, </a:t>
            </a:r>
            <a:r>
              <a:rPr lang="en-US" sz="900" kern="1200" dirty="0" err="1" smtClean="0">
                <a:solidFill>
                  <a:schemeClr val="tx1"/>
                </a:solidFill>
                <a:latin typeface="+mn-lt"/>
                <a:ea typeface="MS PGothic" pitchFamily="34" charset="-128"/>
                <a:cs typeface="+mn-cs"/>
              </a:rPr>
              <a:t>WinFrame</a:t>
            </a:r>
            <a:r>
              <a:rPr lang="en-US" sz="900" kern="1200" dirty="0" smtClean="0">
                <a:solidFill>
                  <a:schemeClr val="tx1"/>
                </a:solidFill>
                <a:latin typeface="+mn-lt"/>
                <a:ea typeface="MS PGothic" pitchFamily="34" charset="-128"/>
                <a:cs typeface="+mn-cs"/>
              </a:rPr>
              <a:t>, </a:t>
            </a:r>
            <a:r>
              <a:rPr lang="en-US" sz="900" kern="1200" dirty="0" err="1" smtClean="0">
                <a:solidFill>
                  <a:schemeClr val="tx1"/>
                </a:solidFill>
                <a:latin typeface="+mn-lt"/>
                <a:ea typeface="MS PGothic" pitchFamily="34" charset="-128"/>
                <a:cs typeface="+mn-cs"/>
              </a:rPr>
              <a:t>VideoFrame</a:t>
            </a:r>
            <a:r>
              <a:rPr lang="en-US" sz="900" kern="1200" dirty="0" smtClean="0">
                <a:solidFill>
                  <a:schemeClr val="tx1"/>
                </a:solidFill>
                <a:latin typeface="+mn-lt"/>
                <a:ea typeface="MS PGothic" pitchFamily="34" charset="-128"/>
                <a:cs typeface="+mn-cs"/>
              </a:rPr>
              <a:t>, and </a:t>
            </a:r>
            <a:r>
              <a:rPr lang="en-US" sz="900" kern="1200" dirty="0" err="1" smtClean="0">
                <a:solidFill>
                  <a:schemeClr val="tx1"/>
                </a:solidFill>
                <a:latin typeface="+mn-lt"/>
                <a:ea typeface="MS PGothic" pitchFamily="34" charset="-128"/>
                <a:cs typeface="+mn-cs"/>
              </a:rPr>
              <a:t>MultiWin</a:t>
            </a:r>
            <a:r>
              <a:rPr lang="en-US" sz="900" kern="1200" dirty="0" smtClean="0">
                <a:solidFill>
                  <a:schemeClr val="tx1"/>
                </a:solidFill>
                <a:latin typeface="+mn-lt"/>
                <a:ea typeface="MS PGothic" pitchFamily="34" charset="-128"/>
                <a:cs typeface="+mn-cs"/>
              </a:rPr>
              <a:t> are trademarks or registered trademarks of Citrix Systems, Inc.</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HTML, XML, XHTML and W3C are trademarks or registered trademarks of W3C®, World Wide Web Consortium, Massachusetts Institute of Technology. </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Java is a registered trademark of Sun Microsystems, Inc.</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SAP, R/3, SAP </a:t>
            </a:r>
            <a:r>
              <a:rPr lang="en-US" sz="900" kern="1200" dirty="0" err="1" smtClean="0">
                <a:solidFill>
                  <a:schemeClr val="tx1"/>
                </a:solidFill>
                <a:latin typeface="+mn-lt"/>
                <a:ea typeface="MS PGothic" pitchFamily="34" charset="-128"/>
                <a:cs typeface="+mn-cs"/>
              </a:rPr>
              <a:t>NetWeaver</a:t>
            </a:r>
            <a:r>
              <a:rPr lang="en-US" sz="900" kern="1200" dirty="0" smtClean="0">
                <a:solidFill>
                  <a:schemeClr val="tx1"/>
                </a:solidFill>
                <a:latin typeface="+mn-lt"/>
                <a:ea typeface="MS PGothic" pitchFamily="34" charset="-128"/>
                <a:cs typeface="+mn-cs"/>
              </a:rPr>
              <a:t>, Duet, </a:t>
            </a:r>
            <a:r>
              <a:rPr lang="en-US" sz="900" kern="1200" dirty="0" err="1" smtClean="0">
                <a:solidFill>
                  <a:schemeClr val="tx1"/>
                </a:solidFill>
                <a:latin typeface="+mn-lt"/>
                <a:ea typeface="MS PGothic" pitchFamily="34" charset="-128"/>
                <a:cs typeface="+mn-cs"/>
              </a:rPr>
              <a:t>PartnerEdge</a:t>
            </a:r>
            <a:r>
              <a:rPr lang="en-US" sz="900" kern="1200" dirty="0" smtClean="0">
                <a:solidFill>
                  <a:schemeClr val="tx1"/>
                </a:solidFill>
                <a:latin typeface="+mn-lt"/>
                <a:ea typeface="MS PGothic" pitchFamily="34" charset="-128"/>
                <a:cs typeface="+mn-cs"/>
              </a:rPr>
              <a:t>, </a:t>
            </a:r>
            <a:r>
              <a:rPr lang="en-US" sz="900" kern="1200" dirty="0" err="1" smtClean="0">
                <a:solidFill>
                  <a:schemeClr val="tx1"/>
                </a:solidFill>
                <a:latin typeface="+mn-lt"/>
                <a:ea typeface="MS PGothic" pitchFamily="34" charset="-128"/>
                <a:cs typeface="+mn-cs"/>
              </a:rPr>
              <a:t>ByDesign</a:t>
            </a:r>
            <a:r>
              <a:rPr lang="en-US" sz="900" kern="1200" dirty="0" smtClean="0">
                <a:solidFill>
                  <a:schemeClr val="tx1"/>
                </a:solidFill>
                <a:latin typeface="+mn-lt"/>
                <a:ea typeface="MS PGothic" pitchFamily="34" charset="-128"/>
                <a:cs typeface="+mn-cs"/>
              </a:rPr>
              <a:t>, Clear Enterprise, SAP </a:t>
            </a:r>
            <a:r>
              <a:rPr lang="en-US" sz="900" kern="1200" dirty="0" err="1" smtClean="0">
                <a:solidFill>
                  <a:schemeClr val="tx1"/>
                </a:solidFill>
                <a:latin typeface="+mn-lt"/>
                <a:ea typeface="MS PGothic" pitchFamily="34" charset="-128"/>
                <a:cs typeface="+mn-cs"/>
              </a:rPr>
              <a:t>BusinessObjects</a:t>
            </a:r>
            <a:r>
              <a:rPr lang="en-US" sz="900" kern="1200" dirty="0" smtClean="0">
                <a:solidFill>
                  <a:schemeClr val="tx1"/>
                </a:solidFill>
                <a:latin typeface="+mn-lt"/>
                <a:ea typeface="MS PGothic" pitchFamily="34" charset="-128"/>
                <a:cs typeface="+mn-cs"/>
              </a:rPr>
              <a:t> Explorer and other SAP products and services mentioned herein as well as their respective logos are trademarks or registered trademarks of SAP AG in Germany and other countries.</a:t>
            </a:r>
            <a:endParaRPr lang="de-DE" sz="900" kern="1200" dirty="0" smtClean="0">
              <a:solidFill>
                <a:schemeClr val="tx1"/>
              </a:solidFill>
              <a:latin typeface="+mn-lt"/>
              <a:ea typeface="MS PGothic" pitchFamily="34" charset="-128"/>
              <a:cs typeface="+mn-cs"/>
            </a:endParaRPr>
          </a:p>
          <a:p>
            <a:pPr marL="0" algn="l" defTabSz="914400" rtl="0" eaLnBrk="1" fontAlgn="t" latinLnBrk="0" hangingPunct="1">
              <a:lnSpc>
                <a:spcPct val="95000"/>
              </a:lnSpc>
              <a:spcBef>
                <a:spcPts val="400"/>
              </a:spcBef>
            </a:pPr>
            <a:r>
              <a:rPr lang="en-US" sz="900" kern="1200" dirty="0" smtClean="0">
                <a:solidFill>
                  <a:schemeClr val="tx1"/>
                </a:solidFill>
                <a:latin typeface="+mn-lt"/>
                <a:ea typeface="MS PGothic" pitchFamily="34" charset="-128"/>
                <a:cs typeface="+mn-cs"/>
              </a:rPr>
              <a:t>Business Objects and the Business Objects logo, </a:t>
            </a:r>
            <a:r>
              <a:rPr lang="en-US" sz="900" kern="1200" dirty="0" err="1" smtClean="0">
                <a:solidFill>
                  <a:schemeClr val="tx1"/>
                </a:solidFill>
                <a:latin typeface="+mn-lt"/>
                <a:ea typeface="MS PGothic" pitchFamily="34" charset="-128"/>
                <a:cs typeface="+mn-cs"/>
              </a:rPr>
              <a:t>BusinessObjects</a:t>
            </a:r>
            <a:r>
              <a:rPr lang="en-US" sz="900" kern="1200" dirty="0" smtClean="0">
                <a:solidFill>
                  <a:schemeClr val="tx1"/>
                </a:solidFill>
                <a:latin typeface="+mn-lt"/>
                <a:ea typeface="MS PGothic" pitchFamily="34" charset="-128"/>
                <a:cs typeface="+mn-cs"/>
              </a:rPr>
              <a:t>, Crystal Reports, Crystal Decisions, Web Intelligence, </a:t>
            </a:r>
            <a:r>
              <a:rPr lang="en-US" sz="900" kern="1200" dirty="0" err="1" smtClean="0">
                <a:solidFill>
                  <a:schemeClr val="tx1"/>
                </a:solidFill>
                <a:latin typeface="+mn-lt"/>
                <a:ea typeface="MS PGothic" pitchFamily="34" charset="-128"/>
                <a:cs typeface="+mn-cs"/>
              </a:rPr>
              <a:t>Xcelsius</a:t>
            </a:r>
            <a:r>
              <a:rPr lang="en-US" sz="900" kern="1200" dirty="0" smtClean="0">
                <a:solidFill>
                  <a:schemeClr val="tx1"/>
                </a:solidFill>
                <a:latin typeface="+mn-lt"/>
                <a:ea typeface="MS PGothic" pitchFamily="34" charset="-128"/>
                <a:cs typeface="+mn-cs"/>
              </a:rPr>
              <a:t>, and other Business Objects products and services mentioned herein as well as their respective logos are trademarks or registered trademarks of SAP France in the United States and in other countries. </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de-DE" sz="900" kern="1200" dirty="0">
              <a:solidFill>
                <a:schemeClr val="tx1"/>
              </a:solidFill>
              <a:latin typeface="+mn-lt"/>
              <a:ea typeface="MS PGothic" pitchFamily="34" charset="-128"/>
              <a:cs typeface="+mn-cs"/>
            </a:endParaRPr>
          </a:p>
        </p:txBody>
      </p:sp>
      <p:sp>
        <p:nvSpPr>
          <p:cNvPr id="11" name="TextBox 10"/>
          <p:cNvSpPr txBox="1"/>
          <p:nvPr userDrawn="1"/>
        </p:nvSpPr>
        <p:spPr bwMode="gray">
          <a:xfrm>
            <a:off x="248400" y="201600"/>
            <a:ext cx="5557355" cy="338554"/>
          </a:xfrm>
          <a:prstGeom prst="rect">
            <a:avLst/>
          </a:prstGeom>
          <a:noFill/>
        </p:spPr>
        <p:txBody>
          <a:bodyPr wrap="none" lIns="0" tIns="0" rIns="0" bIns="0" rtlCol="0">
            <a:spAutoFit/>
          </a:bodyPr>
          <a:lstStyle/>
          <a:p>
            <a:pPr algn="l"/>
            <a:r>
              <a:rPr lang="en-GB" sz="2200" kern="1200" dirty="0" smtClean="0">
                <a:solidFill>
                  <a:schemeClr val="tx2"/>
                </a:solidFill>
                <a:latin typeface="+mj-lt"/>
                <a:ea typeface="+mn-ea"/>
                <a:cs typeface="+mn-cs"/>
              </a:rPr>
              <a:t>© </a:t>
            </a:r>
            <a:r>
              <a:rPr lang="de-DE" sz="2200" dirty="0" smtClean="0">
                <a:solidFill>
                  <a:schemeClr val="tx2"/>
                </a:solidFill>
                <a:latin typeface="+mj-lt"/>
              </a:rPr>
              <a:t>2010 SAP AG.</a:t>
            </a:r>
            <a:r>
              <a:rPr lang="de-DE" sz="2200" baseline="0" dirty="0" smtClean="0">
                <a:solidFill>
                  <a:schemeClr val="tx2"/>
                </a:solidFill>
                <a:latin typeface="+mj-lt"/>
              </a:rPr>
              <a:t> </a:t>
            </a:r>
            <a:r>
              <a:rPr lang="de-DE" sz="2200" dirty="0" smtClean="0">
                <a:solidFill>
                  <a:schemeClr val="tx2"/>
                </a:solidFill>
                <a:latin typeface="+mj-lt"/>
              </a:rPr>
              <a:t>All Rights Reserved</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bwMode="gray">
          <a:xfrm>
            <a:off x="0" y="0"/>
            <a:ext cx="9144000" cy="1084263"/>
          </a:xfrm>
          <a:prstGeom prst="rect">
            <a:avLst/>
          </a:prstGeom>
          <a:solidFill>
            <a:schemeClr val="bg1"/>
          </a:solidFill>
          <a:ln w="9525" algn="ctr">
            <a:noFill/>
            <a:miter lim="800000"/>
            <a:headEnd/>
            <a:tailEnd/>
          </a:ln>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smtClean="0">
              <a:ln>
                <a:noFill/>
              </a:ln>
              <a:effectLst/>
              <a:uLnTx/>
              <a:uFillTx/>
              <a:ea typeface="Arial Unicode MS" pitchFamily="34" charset="-128"/>
              <a:cs typeface="Arial Unicode MS" pitchFamily="34" charset="-128"/>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1">
        <a:schemeClr val="bg2"/>
      </p:bgRef>
    </p:bg>
    <p:spTree>
      <p:nvGrpSpPr>
        <p:cNvPr id="1" name=""/>
        <p:cNvGrpSpPr/>
        <p:nvPr/>
      </p:nvGrpSpPr>
      <p:grpSpPr>
        <a:xfrm>
          <a:off x="0" y="0"/>
          <a:ext cx="0" cy="0"/>
          <a:chOff x="0" y="0"/>
          <a:chExt cx="0" cy="0"/>
        </a:xfrm>
      </p:grpSpPr>
      <p:sp>
        <p:nvSpPr>
          <p:cNvPr id="8" name="Rectangle 7"/>
          <p:cNvSpPr/>
          <p:nvPr/>
        </p:nvSpPr>
        <p:spPr bwMode="gray">
          <a:xfrm>
            <a:off x="151200" y="2988000"/>
            <a:ext cx="8841600" cy="37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ight Triangle 10"/>
          <p:cNvSpPr/>
          <p:nvPr/>
        </p:nvSpPr>
        <p:spPr bwMode="white">
          <a:xfrm flipH="1">
            <a:off x="8486809" y="6215083"/>
            <a:ext cx="557211" cy="55721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bwMode="gray">
          <a:xfrm>
            <a:off x="151200" y="151200"/>
            <a:ext cx="5860800" cy="273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bwMode="gray">
          <a:xfrm>
            <a:off x="248400" y="201599"/>
            <a:ext cx="5666400" cy="2559600"/>
          </a:xfrm>
        </p:spPr>
        <p:txBody>
          <a:bodyPr/>
          <a:lstStyle>
            <a:lvl1pPr>
              <a:defRPr/>
            </a:lvl1pPr>
          </a:lstStyle>
          <a:p>
            <a:r>
              <a:rPr lang="en-US" noProof="0" dirty="0" smtClean="0"/>
              <a:t>Click to Add Title (Title Case)</a:t>
            </a:r>
            <a:endParaRPr lang="de-DE" dirty="0"/>
          </a:p>
        </p:txBody>
      </p:sp>
      <p:sp>
        <p:nvSpPr>
          <p:cNvPr id="3" name="Subtitle 2"/>
          <p:cNvSpPr>
            <a:spLocks noGrp="1"/>
          </p:cNvSpPr>
          <p:nvPr>
            <p:ph type="subTitle" idx="1" hasCustomPrompt="1"/>
          </p:nvPr>
        </p:nvSpPr>
        <p:spPr bwMode="gray">
          <a:xfrm>
            <a:off x="248400" y="3110400"/>
            <a:ext cx="5666400" cy="1752600"/>
          </a:xfrm>
        </p:spPr>
        <p:txBody>
          <a:bodyPr/>
          <a:lstStyle>
            <a:lvl1pPr marL="0" indent="0" algn="l">
              <a:spcBef>
                <a:spcPts val="0"/>
              </a:spcBef>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Department, Board Area or Team</a:t>
            </a:r>
          </a:p>
        </p:txBody>
      </p:sp>
      <p:pic>
        <p:nvPicPr>
          <p:cNvPr id="10" name="Picture 9" descr="sap_tagstra_CG8_P_tmr_p.png"/>
          <p:cNvPicPr>
            <a:picLocks noChangeAspect="1"/>
          </p:cNvPicPr>
          <p:nvPr/>
        </p:nvPicPr>
        <p:blipFill>
          <a:blip r:embed="rId2" cstate="print"/>
          <a:stretch>
            <a:fillRect/>
          </a:stretch>
        </p:blipFill>
        <p:spPr bwMode="gray">
          <a:xfrm>
            <a:off x="4784401" y="6271200"/>
            <a:ext cx="4207307" cy="432000"/>
          </a:xfrm>
          <a:prstGeom prst="rect">
            <a:avLst/>
          </a:prstGeom>
        </p:spPr>
      </p:pic>
      <p:sp>
        <p:nvSpPr>
          <p:cNvPr id="12" name="Picture Placeholder 11"/>
          <p:cNvSpPr>
            <a:spLocks noGrp="1"/>
          </p:cNvSpPr>
          <p:nvPr>
            <p:ph type="pic" sz="quarter" idx="10"/>
          </p:nvPr>
        </p:nvSpPr>
        <p:spPr bwMode="gray">
          <a:xfrm>
            <a:off x="6109200" y="151200"/>
            <a:ext cx="2883600" cy="2739600"/>
          </a:xfrm>
          <a:solidFill>
            <a:schemeClr val="accent2">
              <a:lumMod val="20000"/>
              <a:lumOff val="80000"/>
            </a:schemeClr>
          </a:solidFill>
        </p:spPr>
        <p:txBody>
          <a:bodyPr/>
          <a:lstStyle/>
          <a:p>
            <a:r>
              <a:rPr lang="en-US" smtClean="0"/>
              <a:t>Click icon to add picture</a:t>
            </a:r>
            <a:endParaRPr lang="de-DE"/>
          </a:p>
        </p:txBody>
      </p:sp>
    </p:spTree>
  </p:cSld>
  <p:clrMapOvr>
    <a:overrideClrMapping bg1="lt1" tx1="dk1" bg2="lt2" tx2="dk2" accent1="accent1" accent2="accent2" accent3="accent3" accent4="accent4" accent5="accent5" accent6="accent6" hlink="hlink" folHlink="folHlink"/>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13" name="Rectangle 12"/>
          <p:cNvSpPr/>
          <p:nvPr userDrawn="1"/>
        </p:nvSpPr>
        <p:spPr bwMode="gray">
          <a:xfrm>
            <a:off x="151200" y="151200"/>
            <a:ext cx="7351200" cy="178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p:cNvSpPr/>
          <p:nvPr/>
        </p:nvSpPr>
        <p:spPr bwMode="gray">
          <a:xfrm>
            <a:off x="151200" y="151200"/>
            <a:ext cx="4370400" cy="178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hasCustomPrompt="1"/>
          </p:nvPr>
        </p:nvSpPr>
        <p:spPr bwMode="gray">
          <a:xfrm>
            <a:off x="248400" y="201600"/>
            <a:ext cx="4179600" cy="716400"/>
          </a:xfrm>
        </p:spPr>
        <p:txBody>
          <a:bodyPr/>
          <a:lstStyle>
            <a:lvl1pPr>
              <a:defRPr>
                <a:solidFill>
                  <a:schemeClr val="accent1"/>
                </a:solidFill>
              </a:defRPr>
            </a:lvl1pPr>
          </a:lstStyle>
          <a:p>
            <a:r>
              <a:rPr lang="en-US" dirty="0" smtClean="0"/>
              <a:t>Click to Add Title</a:t>
            </a:r>
            <a:endParaRPr lang="de-DE" dirty="0"/>
          </a:p>
        </p:txBody>
      </p:sp>
      <p:pic>
        <p:nvPicPr>
          <p:cNvPr id="4" name="Picture 3" descr="logo_fläche_gross.png"/>
          <p:cNvPicPr>
            <a:picLocks noChangeAspect="1"/>
          </p:cNvPicPr>
          <p:nvPr/>
        </p:nvPicPr>
        <p:blipFill>
          <a:blip r:embed="rId2" cstate="print"/>
          <a:stretch>
            <a:fillRect/>
          </a:stretch>
        </p:blipFill>
        <p:spPr bwMode="gray">
          <a:xfrm>
            <a:off x="7599601" y="151200"/>
            <a:ext cx="1392955" cy="1789200"/>
          </a:xfrm>
          <a:prstGeom prst="rect">
            <a:avLst/>
          </a:prstGeom>
        </p:spPr>
      </p:pic>
      <p:sp>
        <p:nvSpPr>
          <p:cNvPr id="11" name="Text Placeholder 10"/>
          <p:cNvSpPr>
            <a:spLocks noGrp="1"/>
          </p:cNvSpPr>
          <p:nvPr>
            <p:ph type="body" sz="quarter" idx="11" hasCustomPrompt="1"/>
          </p:nvPr>
        </p:nvSpPr>
        <p:spPr bwMode="gray">
          <a:xfrm>
            <a:off x="248400" y="2134800"/>
            <a:ext cx="8647200" cy="4572388"/>
          </a:xfrm>
        </p:spPr>
        <p:txBody>
          <a:bodyPr/>
          <a:lstStyle>
            <a:lvl1pPr marL="360000" marR="0" indent="-360000" algn="l" defTabSz="914400" rtl="0" eaLnBrk="1" fontAlgn="auto" latinLnBrk="0" hangingPunct="1">
              <a:lnSpc>
                <a:spcPct val="100000"/>
              </a:lnSpc>
              <a:spcBef>
                <a:spcPts val="1620"/>
              </a:spcBef>
              <a:spcAft>
                <a:spcPts val="0"/>
              </a:spcAft>
              <a:buClrTx/>
              <a:buSzPct val="100000"/>
              <a:buFont typeface="+mj-lt"/>
              <a:buAutoNum type="arabicPeriod"/>
              <a:tabLst/>
              <a:defRPr sz="2000">
                <a:solidFill>
                  <a:schemeClr val="accent2">
                    <a:lumMod val="60000"/>
                    <a:lumOff val="40000"/>
                  </a:schemeClr>
                </a:solidFill>
              </a:defRPr>
            </a:lvl1pPr>
            <a:lvl2pPr marL="900000" indent="-288000">
              <a:spcBef>
                <a:spcPts val="300"/>
              </a:spcBef>
              <a:defRPr sz="1800">
                <a:solidFill>
                  <a:schemeClr val="accent2">
                    <a:lumMod val="60000"/>
                    <a:lumOff val="40000"/>
                  </a:schemeClr>
                </a:solidFill>
              </a:defRPr>
            </a:lvl2pPr>
          </a:lstStyle>
          <a:p>
            <a:pPr marL="338138" marR="0" lvl="0" indent="-338138" algn="l" defTabSz="914400" rtl="0" eaLnBrk="1" fontAlgn="auto" latinLnBrk="0" hangingPunct="1">
              <a:lnSpc>
                <a:spcPct val="100000"/>
              </a:lnSpc>
              <a:spcBef>
                <a:spcPts val="1620"/>
              </a:spcBef>
              <a:spcAft>
                <a:spcPts val="0"/>
              </a:spcAft>
              <a:buClr>
                <a:schemeClr val="accent2"/>
              </a:buClr>
              <a:buSzPct val="100000"/>
              <a:buFont typeface="+mj-lt"/>
              <a:buAutoNum type="arabicPeriod"/>
              <a:tabLst/>
              <a:defRPr/>
            </a:pPr>
            <a:r>
              <a:rPr lang="en-US" dirty="0" smtClean="0"/>
              <a:t>Click to add divider headline</a:t>
            </a:r>
          </a:p>
          <a:p>
            <a:pPr lvl="1"/>
            <a:r>
              <a:rPr lang="en-US" dirty="0" err="1" smtClean="0"/>
              <a:t>Subdivider</a:t>
            </a:r>
            <a:r>
              <a:rPr lang="en-US" dirty="0" smtClean="0"/>
              <a:t> headline</a:t>
            </a:r>
          </a:p>
        </p:txBody>
      </p:sp>
      <p:sp>
        <p:nvSpPr>
          <p:cNvPr id="8" name="Picture Placeholder 7"/>
          <p:cNvSpPr>
            <a:spLocks noGrp="1"/>
          </p:cNvSpPr>
          <p:nvPr>
            <p:ph type="pic" sz="quarter" idx="12"/>
          </p:nvPr>
        </p:nvSpPr>
        <p:spPr bwMode="gray">
          <a:xfrm>
            <a:off x="4622400" y="151200"/>
            <a:ext cx="2883600" cy="1785600"/>
          </a:xfrm>
          <a:solidFill>
            <a:schemeClr val="bg1">
              <a:lumMod val="95000"/>
            </a:schemeClr>
          </a:solidFill>
        </p:spPr>
        <p:txBody>
          <a:bodyPr/>
          <a:lstStyle/>
          <a:p>
            <a:r>
              <a:rPr lang="en-US" smtClean="0"/>
              <a:t>Click icon to add picture</a:t>
            </a:r>
            <a:endParaRPr lang="de-D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13" name="Rectangle 12"/>
          <p:cNvSpPr/>
          <p:nvPr userDrawn="1"/>
        </p:nvSpPr>
        <p:spPr bwMode="gray">
          <a:xfrm>
            <a:off x="151200" y="151200"/>
            <a:ext cx="7351200" cy="178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p:cNvSpPr/>
          <p:nvPr/>
        </p:nvSpPr>
        <p:spPr bwMode="gray">
          <a:xfrm>
            <a:off x="151200" y="151200"/>
            <a:ext cx="7351200" cy="178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hasCustomPrompt="1"/>
          </p:nvPr>
        </p:nvSpPr>
        <p:spPr bwMode="gray">
          <a:xfrm>
            <a:off x="248400" y="201600"/>
            <a:ext cx="7160400" cy="716400"/>
          </a:xfrm>
        </p:spPr>
        <p:txBody>
          <a:bodyPr/>
          <a:lstStyle>
            <a:lvl1pPr>
              <a:defRPr>
                <a:solidFill>
                  <a:schemeClr val="accent1"/>
                </a:solidFill>
              </a:defRPr>
            </a:lvl1pPr>
          </a:lstStyle>
          <a:p>
            <a:r>
              <a:rPr lang="en-US" dirty="0" smtClean="0"/>
              <a:t>Click to Add Title</a:t>
            </a:r>
            <a:endParaRPr lang="de-DE" dirty="0"/>
          </a:p>
        </p:txBody>
      </p:sp>
      <p:pic>
        <p:nvPicPr>
          <p:cNvPr id="4" name="Picture 3" descr="logo_fläche_gross.png"/>
          <p:cNvPicPr>
            <a:picLocks noChangeAspect="1"/>
          </p:cNvPicPr>
          <p:nvPr/>
        </p:nvPicPr>
        <p:blipFill>
          <a:blip r:embed="rId2" cstate="print"/>
          <a:stretch>
            <a:fillRect/>
          </a:stretch>
        </p:blipFill>
        <p:spPr bwMode="gray">
          <a:xfrm>
            <a:off x="7599601" y="151200"/>
            <a:ext cx="1392955" cy="1789200"/>
          </a:xfrm>
          <a:prstGeom prst="rect">
            <a:avLst/>
          </a:prstGeom>
        </p:spPr>
      </p:pic>
      <p:sp>
        <p:nvSpPr>
          <p:cNvPr id="11" name="Text Placeholder 10"/>
          <p:cNvSpPr>
            <a:spLocks noGrp="1"/>
          </p:cNvSpPr>
          <p:nvPr>
            <p:ph type="body" sz="quarter" idx="11" hasCustomPrompt="1"/>
          </p:nvPr>
        </p:nvSpPr>
        <p:spPr bwMode="gray">
          <a:xfrm>
            <a:off x="248400" y="2134800"/>
            <a:ext cx="8647200" cy="4572388"/>
          </a:xfrm>
        </p:spPr>
        <p:txBody>
          <a:bodyPr/>
          <a:lstStyle>
            <a:lvl1pPr marL="360000" marR="0" indent="-360000" algn="l" defTabSz="914400" rtl="0" eaLnBrk="1" fontAlgn="auto" latinLnBrk="0" hangingPunct="1">
              <a:lnSpc>
                <a:spcPct val="100000"/>
              </a:lnSpc>
              <a:spcBef>
                <a:spcPts val="1620"/>
              </a:spcBef>
              <a:spcAft>
                <a:spcPts val="0"/>
              </a:spcAft>
              <a:buClrTx/>
              <a:buSzPct val="100000"/>
              <a:buFont typeface="+mj-lt"/>
              <a:buAutoNum type="arabicPeriod"/>
              <a:tabLst/>
              <a:defRPr sz="2000">
                <a:solidFill>
                  <a:schemeClr val="accent2">
                    <a:lumMod val="60000"/>
                    <a:lumOff val="40000"/>
                  </a:schemeClr>
                </a:solidFill>
              </a:defRPr>
            </a:lvl1pPr>
            <a:lvl2pPr marL="900000" indent="-288000">
              <a:spcBef>
                <a:spcPts val="300"/>
              </a:spcBef>
              <a:defRPr sz="1800">
                <a:solidFill>
                  <a:schemeClr val="accent2">
                    <a:lumMod val="60000"/>
                    <a:lumOff val="40000"/>
                  </a:schemeClr>
                </a:solidFill>
              </a:defRPr>
            </a:lvl2pPr>
          </a:lstStyle>
          <a:p>
            <a:pPr marL="338138" marR="0" lvl="0" indent="-338138" algn="l" defTabSz="914400" rtl="0" eaLnBrk="1" fontAlgn="auto" latinLnBrk="0" hangingPunct="1">
              <a:lnSpc>
                <a:spcPct val="100000"/>
              </a:lnSpc>
              <a:spcBef>
                <a:spcPts val="1620"/>
              </a:spcBef>
              <a:spcAft>
                <a:spcPts val="0"/>
              </a:spcAft>
              <a:buClr>
                <a:schemeClr val="accent2"/>
              </a:buClr>
              <a:buSzPct val="100000"/>
              <a:buFont typeface="+mj-lt"/>
              <a:buAutoNum type="arabicPeriod"/>
              <a:tabLst/>
              <a:defRPr/>
            </a:pPr>
            <a:r>
              <a:rPr lang="en-US" dirty="0" smtClean="0"/>
              <a:t>Click to add divider headline</a:t>
            </a:r>
          </a:p>
          <a:p>
            <a:pPr lvl="1"/>
            <a:r>
              <a:rPr lang="en-US" dirty="0" err="1" smtClean="0"/>
              <a:t>Subdivider</a:t>
            </a:r>
            <a:r>
              <a:rPr lang="en-US" dirty="0" smtClean="0"/>
              <a:t> headline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Text Placeholder 4"/>
          <p:cNvSpPr>
            <a:spLocks noGrp="1"/>
          </p:cNvSpPr>
          <p:nvPr>
            <p:ph type="body" sz="quarter" idx="11" hasCustomPrompt="1"/>
          </p:nvPr>
        </p:nvSpPr>
        <p:spPr bwMode="gray">
          <a:xfrm>
            <a:off x="248400" y="1292400"/>
            <a:ext cx="8647200" cy="5410800"/>
          </a:xfrm>
        </p:spPr>
        <p:txBody>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Sub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8400" y="201600"/>
            <a:ext cx="7160400" cy="392760"/>
          </a:xfrm>
        </p:spPr>
        <p:txBody>
          <a:bodyPr/>
          <a:lstStyle>
            <a:lvl1pPr>
              <a:defRPr/>
            </a:lvl1pPr>
          </a:lstStyle>
          <a:p>
            <a:r>
              <a:rPr lang="en-US" noProof="0" dirty="0" smtClean="0"/>
              <a:t>Click to Add Title (Title Case)</a:t>
            </a:r>
            <a:endParaRPr lang="de-DE" dirty="0"/>
          </a:p>
        </p:txBody>
      </p:sp>
      <p:sp>
        <p:nvSpPr>
          <p:cNvPr id="5" name="Text Placeholder 4"/>
          <p:cNvSpPr>
            <a:spLocks noGrp="1"/>
          </p:cNvSpPr>
          <p:nvPr>
            <p:ph type="body" sz="quarter" idx="11" hasCustomPrompt="1"/>
          </p:nvPr>
        </p:nvSpPr>
        <p:spPr>
          <a:xfrm>
            <a:off x="248400" y="1292400"/>
            <a:ext cx="8647200" cy="5410800"/>
          </a:xfrm>
        </p:spPr>
        <p:txBody>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Text Placeholder 6"/>
          <p:cNvSpPr>
            <a:spLocks noGrp="1"/>
          </p:cNvSpPr>
          <p:nvPr>
            <p:ph type="body" sz="quarter" idx="12" hasCustomPrompt="1"/>
          </p:nvPr>
        </p:nvSpPr>
        <p:spPr>
          <a:xfrm>
            <a:off x="248400" y="648001"/>
            <a:ext cx="7160400" cy="312120"/>
          </a:xfrm>
        </p:spPr>
        <p:txBody>
          <a:bodyPr/>
          <a:lstStyle>
            <a:lvl1pPr>
              <a:defRPr>
                <a:solidFill>
                  <a:schemeClr val="accent3"/>
                </a:solidFill>
              </a:defRPr>
            </a:lvl1pPr>
          </a:lstStyle>
          <a:p>
            <a:pPr lvl="0"/>
            <a:r>
              <a:rPr lang="en-US" dirty="0" smtClean="0"/>
              <a:t>Click to Add Subtitle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 (Title Case)</a:t>
            </a:r>
            <a:endParaRPr lang="de-DE" dirty="0"/>
          </a:p>
        </p:txBody>
      </p:sp>
      <p:sp>
        <p:nvSpPr>
          <p:cNvPr id="3" name="Content Placeholder 2"/>
          <p:cNvSpPr>
            <a:spLocks noGrp="1"/>
          </p:cNvSpPr>
          <p:nvPr>
            <p:ph idx="1" hasCustomPrompt="1"/>
          </p:nvPr>
        </p:nvSpPr>
        <p:spPr>
          <a:xfrm>
            <a:off x="151200" y="1083600"/>
            <a:ext cx="8841600" cy="5619600"/>
          </a:xfrm>
        </p:spPr>
        <p:txBody>
          <a:bodyPr/>
          <a:lstStyle>
            <a:lvl1pPr>
              <a:defRPr/>
            </a:lvl1pPr>
          </a:lstStyle>
          <a:p>
            <a:pPr lvl="0"/>
            <a:r>
              <a:rPr lang="en-US" dirty="0" smtClean="0"/>
              <a:t>Click to add content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with 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Picture Placeholder 4"/>
          <p:cNvSpPr>
            <a:spLocks noGrp="1"/>
          </p:cNvSpPr>
          <p:nvPr>
            <p:ph type="pic" sz="quarter" idx="10"/>
          </p:nvPr>
        </p:nvSpPr>
        <p:spPr bwMode="gray">
          <a:xfrm>
            <a:off x="151200" y="1292400"/>
            <a:ext cx="2883600" cy="5410800"/>
          </a:xfrm>
        </p:spPr>
        <p:txBody>
          <a:body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132000" y="1292400"/>
            <a:ext cx="5860800" cy="5410800"/>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51200" y="151200"/>
            <a:ext cx="7351200" cy="8352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8" name="Picture 2" descr="\\dwdf032\cmedia\Templates_Guidelines\eOn\Templates\_SAP_AG\test_PPT2007\NEU_July2008\logo_fläche.png"/>
          <p:cNvPicPr>
            <a:picLocks noChangeAspect="1" noChangeArrowheads="1"/>
          </p:cNvPicPr>
          <p:nvPr/>
        </p:nvPicPr>
        <p:blipFill>
          <a:blip r:embed="rId18" cstate="print"/>
          <a:srcRect/>
          <a:stretch>
            <a:fillRect/>
          </a:stretch>
        </p:blipFill>
        <p:spPr bwMode="gray">
          <a:xfrm>
            <a:off x="7599601" y="151200"/>
            <a:ext cx="1393323" cy="835200"/>
          </a:xfrm>
          <a:prstGeom prst="rect">
            <a:avLst/>
          </a:prstGeom>
          <a:noFill/>
        </p:spPr>
      </p:pic>
      <p:sp>
        <p:nvSpPr>
          <p:cNvPr id="2" name="Title Placeholder 1"/>
          <p:cNvSpPr>
            <a:spLocks noGrp="1"/>
          </p:cNvSpPr>
          <p:nvPr>
            <p:ph type="title"/>
          </p:nvPr>
        </p:nvSpPr>
        <p:spPr bwMode="gray">
          <a:xfrm>
            <a:off x="248400" y="201600"/>
            <a:ext cx="7160400" cy="716400"/>
          </a:xfrm>
          <a:prstGeom prst="rect">
            <a:avLst/>
          </a:prstGeom>
        </p:spPr>
        <p:txBody>
          <a:bodyPr vert="horz" lIns="0" tIns="0" rIns="0" bIns="0" rtlCol="0" anchor="t" anchorCtr="0">
            <a:noAutofit/>
          </a:bodyPr>
          <a:lstStyle/>
          <a:p>
            <a:r>
              <a:rPr lang="en-US" noProof="0" dirty="0" smtClean="0"/>
              <a:t>Click to Add Title (Title Case)</a:t>
            </a:r>
            <a:endParaRPr lang="en-US" noProof="0" dirty="0"/>
          </a:p>
        </p:txBody>
      </p:sp>
      <p:sp>
        <p:nvSpPr>
          <p:cNvPr id="3" name="Text Placeholder 2"/>
          <p:cNvSpPr>
            <a:spLocks noGrp="1"/>
          </p:cNvSpPr>
          <p:nvPr>
            <p:ph type="body" idx="1"/>
          </p:nvPr>
        </p:nvSpPr>
        <p:spPr bwMode="gray">
          <a:xfrm>
            <a:off x="248400" y="1292399"/>
            <a:ext cx="8647200" cy="5410800"/>
          </a:xfrm>
          <a:prstGeom prst="rect">
            <a:avLst/>
          </a:prstGeom>
        </p:spPr>
        <p:txBody>
          <a:bodyPr vert="horz" lIns="0" tIns="0" rIns="0" bIns="0" rtlCol="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TextBox 9"/>
          <p:cNvSpPr txBox="1"/>
          <p:nvPr/>
        </p:nvSpPr>
        <p:spPr bwMode="gray">
          <a:xfrm>
            <a:off x="151201" y="6724800"/>
            <a:ext cx="1869423" cy="107722"/>
          </a:xfrm>
          <a:prstGeom prst="rect">
            <a:avLst/>
          </a:prstGeom>
          <a:noFill/>
        </p:spPr>
        <p:txBody>
          <a:bodyPr wrap="none" lIns="0" tIns="0" rIns="0" bIns="0" rtlCol="0">
            <a:spAutoFit/>
          </a:bodyPr>
          <a:lstStyle/>
          <a:p>
            <a:pPr marL="93663" indent="-93663" algn="l">
              <a:buClr>
                <a:schemeClr val="accent2"/>
              </a:buClr>
              <a:buFont typeface="Arial" pitchFamily="34" charset="0"/>
              <a:buChar char="©"/>
            </a:pPr>
            <a:r>
              <a:rPr lang="en-US" sz="700" noProof="0" dirty="0" smtClean="0">
                <a:solidFill>
                  <a:schemeClr val="accent2"/>
                </a:solidFill>
              </a:rPr>
              <a:t>2010 SAP AG. All rights reserved. </a:t>
            </a:r>
            <a:r>
              <a:rPr lang="en-US" sz="700" baseline="0" noProof="0" dirty="0" smtClean="0">
                <a:solidFill>
                  <a:schemeClr val="accent2"/>
                </a:solidFill>
              </a:rPr>
              <a:t>/ Page </a:t>
            </a:r>
            <a:fld id="{0BDC132A-5C91-4078-9777-31DA19A62E0A}" type="slidenum">
              <a:rPr lang="en-US" sz="700" baseline="0" noProof="0" smtClean="0">
                <a:solidFill>
                  <a:schemeClr val="accent2"/>
                </a:solidFill>
              </a:rPr>
              <a:pPr marL="93663" indent="-93663" algn="l">
                <a:buClr>
                  <a:schemeClr val="accent2"/>
                </a:buClr>
                <a:buFont typeface="Arial" pitchFamily="34" charset="0"/>
                <a:buChar char="©"/>
              </a:pPr>
              <a:t>‹#›</a:t>
            </a:fld>
            <a:endParaRPr lang="en-US" sz="700" noProof="0" dirty="0" smtClean="0">
              <a:solidFill>
                <a:schemeClr val="accent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8"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1" r:id="rId14"/>
    <p:sldLayoutId id="2147483674" r:id="rId15"/>
    <p:sldLayoutId id="2147483679" r:id="rId16"/>
  </p:sldLayoutIdLst>
  <p:transition>
    <p:fade/>
  </p:transition>
  <p:hf hdr="0" ftr="0" dt="0"/>
  <p:txStyles>
    <p:titleStyle>
      <a:lvl1pPr algn="l" defTabSz="914400" rtl="0" eaLnBrk="1" latinLnBrk="0" hangingPunct="1">
        <a:spcBef>
          <a:spcPct val="0"/>
        </a:spcBef>
        <a:buNone/>
        <a:defRPr sz="2200" kern="1200">
          <a:solidFill>
            <a:schemeClr val="accent3"/>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kern="1200">
          <a:solidFill>
            <a:schemeClr val="tx1"/>
          </a:solidFill>
          <a:latin typeface="+mn-lt"/>
          <a:ea typeface="+mn-ea"/>
          <a:cs typeface="+mn-cs"/>
        </a:defRPr>
      </a:lvl1pPr>
      <a:lvl2pPr marL="180000" indent="-180000" algn="l" defTabSz="914400" rtl="0" eaLnBrk="1" latinLnBrk="0" hangingPunct="1">
        <a:spcBef>
          <a:spcPts val="500"/>
        </a:spcBef>
        <a:buClr>
          <a:schemeClr val="accent1"/>
        </a:buClr>
        <a:buSzPct val="80000"/>
        <a:buFont typeface="Wingdings" pitchFamily="2" charset="2"/>
        <a:buChar char="n"/>
        <a:defRPr sz="1600" kern="1200">
          <a:solidFill>
            <a:schemeClr val="tx1"/>
          </a:solidFill>
          <a:latin typeface="+mn-lt"/>
          <a:ea typeface="+mn-ea"/>
          <a:cs typeface="+mn-cs"/>
        </a:defRPr>
      </a:lvl2pPr>
      <a:lvl3pPr marL="539750" indent="-180000" algn="l" defTabSz="914400" rtl="0" eaLnBrk="1" latinLnBrk="0" hangingPunct="1">
        <a:spcBef>
          <a:spcPts val="500"/>
        </a:spcBef>
        <a:buClr>
          <a:schemeClr val="accent2"/>
        </a:buClr>
        <a:buSzPct val="80000"/>
        <a:buFont typeface="Wingdings" pitchFamily="2" charset="2"/>
        <a:buChar char="n"/>
        <a:defRPr sz="1600" kern="1200">
          <a:solidFill>
            <a:schemeClr val="tx1"/>
          </a:solidFill>
          <a:latin typeface="+mn-lt"/>
          <a:ea typeface="+mn-ea"/>
          <a:cs typeface="+mn-cs"/>
        </a:defRPr>
      </a:lvl3pPr>
      <a:lvl4pPr marL="768350" indent="-180000" algn="l" defTabSz="914400" rtl="0" eaLnBrk="1" latinLnBrk="0" hangingPunct="1">
        <a:spcBef>
          <a:spcPts val="500"/>
        </a:spcBef>
        <a:buClr>
          <a:schemeClr val="accent2"/>
        </a:buClr>
        <a:buSzPct val="80000"/>
        <a:buFont typeface="Arial" pitchFamily="34" charset="0"/>
        <a:buChar char="–"/>
        <a:defRPr sz="1600" kern="1200">
          <a:solidFill>
            <a:schemeClr val="tx1"/>
          </a:solidFill>
          <a:latin typeface="+mn-lt"/>
          <a:ea typeface="+mn-ea"/>
          <a:cs typeface="+mn-cs"/>
        </a:defRPr>
      </a:lvl4pPr>
      <a:lvl5pPr marL="952500" indent="-180000" algn="l" defTabSz="914400" rtl="0" eaLnBrk="1" latinLnBrk="0" hangingPunct="1">
        <a:spcBef>
          <a:spcPts val="500"/>
        </a:spcBef>
        <a:buClr>
          <a:schemeClr val="accent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49.jpeg"/><Relationship Id="rId3" Type="http://schemas.openxmlformats.org/officeDocument/2006/relationships/image" Target="../media/image36.png"/><Relationship Id="rId21" Type="http://schemas.openxmlformats.org/officeDocument/2006/relationships/image" Target="../media/image51.jpe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hyperlink" Target="http://www.google.com/imgres?imgurl=http://www.flashcoms.com/img/features/ico_mail_notification.gif&amp;imgrefurl=http://www.flashcoms.com/products/site_mail/&amp;usg=__JViKvhN7vTUB1U7I6uXc4u_JLgI=&amp;h=36&amp;w=30&amp;sz=1&amp;hl=fr&amp;start=41&amp;zoom=1&amp;um=1&amp;itbs=1&amp;tbnid=s-sVhgYcxKBl0M:&amp;tbnh=36&amp;tbnw=30&amp;prev=/images?q=notification&amp;start=21&amp;um=1&amp;hl=fr&amp;sa=N&amp;ndsp=21&amp;tbs=isch:1&amp;ei=N56VTePvIc6WOsummboH" TargetMode="External"/><Relationship Id="rId2" Type="http://schemas.openxmlformats.org/officeDocument/2006/relationships/image" Target="../media/image35.png"/><Relationship Id="rId16" Type="http://schemas.openxmlformats.org/officeDocument/2006/relationships/image" Target="../media/image48.jpeg"/><Relationship Id="rId20" Type="http://schemas.openxmlformats.org/officeDocument/2006/relationships/hyperlink" Target="http://www.google.com/imgres?imgurl=http://www.espace92.com/img/logos/A.6-logo-CASINO.jpg&amp;imgrefurl=http://www.espace92.com/e92_ficheCom.php?num=A.6&amp;usg=__vjza0jLpA-S-smuviqIWi3h-afc=&amp;h=111&amp;w=350&amp;sz=30&amp;hl=fr&amp;start=6&amp;zoom=1&amp;um=1&amp;itbs=1&amp;tbnid=yAcYvuoDWsphcM:&amp;tbnh=38&amp;tbnw=120&amp;prev=/images?q=casino+supermarches&amp;um=1&amp;hl=fr&amp;tbs=isch:1&amp;ei=KpqVTfmjBsqZOqbg7ZcH" TargetMode="Externa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hyperlink" Target="http://www.google.com/imgres?imgurl=http://www.smart-villages.com/assets/images/contract.jpg&amp;imgrefurl=http://www.smart-villages.com/docs/newsletter_dtls.aspx?Id=77&amp;usg=__mJNy6BGDv-8S66tEJFE5C3Rsbi8=&amp;h=348&amp;w=350&amp;sz=99&amp;hl=fr&amp;start=51&amp;zoom=1&amp;um=1&amp;itbs=1&amp;tbnid=52Qw2cxs5Fn-iM:&amp;tbnh=119&amp;tbnw=120&amp;prev=/images?q=contract&amp;start=42&amp;um=1&amp;hl=fr&amp;sa=N&amp;ndsp=21&amp;tbs=isch:1&amp;ei=PpyVTauCHo-bOsyS4LQI" TargetMode="External"/><Relationship Id="rId10" Type="http://schemas.openxmlformats.org/officeDocument/2006/relationships/image" Target="../media/image43.png"/><Relationship Id="rId19" Type="http://schemas.openxmlformats.org/officeDocument/2006/relationships/image" Target="../media/image50.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bwMode="gray"/>
        <p:txBody>
          <a:bodyPr/>
          <a:lstStyle/>
          <a:p>
            <a:r>
              <a:rPr lang="en-US" dirty="0" smtClean="0"/>
              <a:t>PrimeLife Policy Engine</a:t>
            </a:r>
            <a:br>
              <a:rPr lang="en-US" dirty="0" smtClean="0"/>
            </a:br>
            <a:r>
              <a:rPr lang="en-US" sz="2000" dirty="0" smtClean="0">
                <a:solidFill>
                  <a:schemeClr val="bg1"/>
                </a:solidFill>
                <a:latin typeface="+mn-lt"/>
              </a:rPr>
              <a:t>From </a:t>
            </a:r>
            <a:r>
              <a:rPr lang="en-US" sz="2000" dirty="0" err="1" smtClean="0">
                <a:solidFill>
                  <a:schemeClr val="bg1"/>
                </a:solidFill>
                <a:latin typeface="+mn-lt"/>
              </a:rPr>
              <a:t>PrimeLife</a:t>
            </a:r>
            <a:r>
              <a:rPr lang="en-US" sz="2000" dirty="0" smtClean="0">
                <a:solidFill>
                  <a:schemeClr val="bg1"/>
                </a:solidFill>
                <a:latin typeface="+mn-lt"/>
              </a:rPr>
              <a:t> To Cloud Computing</a:t>
            </a:r>
            <a:endParaRPr lang="en-US" sz="2000" dirty="0">
              <a:solidFill>
                <a:schemeClr val="bg1"/>
              </a:solidFill>
              <a:latin typeface="+mn-lt"/>
            </a:endParaRPr>
          </a:p>
        </p:txBody>
      </p:sp>
      <p:sp>
        <p:nvSpPr>
          <p:cNvPr id="25" name="Text Placeholder 24"/>
          <p:cNvSpPr>
            <a:spLocks noGrp="1"/>
          </p:cNvSpPr>
          <p:nvPr>
            <p:ph type="subTitle" idx="1"/>
          </p:nvPr>
        </p:nvSpPr>
        <p:spPr bwMode="gray">
          <a:xfrm>
            <a:off x="248400" y="3110399"/>
            <a:ext cx="6224828" cy="2902473"/>
          </a:xfrm>
        </p:spPr>
        <p:txBody>
          <a:bodyPr/>
          <a:lstStyle/>
          <a:p>
            <a:r>
              <a:rPr lang="en-US" dirty="0" smtClean="0"/>
              <a:t>Slim Trabelsi, Jakub </a:t>
            </a:r>
            <a:r>
              <a:rPr lang="en-US" dirty="0" err="1" smtClean="0"/>
              <a:t>Sendor</a:t>
            </a:r>
            <a:r>
              <a:rPr lang="en-US" dirty="0" smtClean="0"/>
              <a:t>, </a:t>
            </a:r>
            <a:r>
              <a:rPr lang="en-US" dirty="0" smtClean="0"/>
              <a:t>S</a:t>
            </a:r>
            <a:r>
              <a:rPr lang="en-US" dirty="0" smtClean="0"/>
              <a:t>tefanie Reinicke </a:t>
            </a:r>
            <a:r>
              <a:rPr lang="en-US" dirty="0" smtClean="0"/>
              <a:t>and Michele Bezzi</a:t>
            </a:r>
          </a:p>
          <a:p>
            <a:endParaRPr lang="de-DE" dirty="0" smtClean="0"/>
          </a:p>
          <a:p>
            <a:r>
              <a:rPr lang="en-US" sz="1600" dirty="0" smtClean="0"/>
              <a:t>contact: slim.trabelsi@sap.com</a:t>
            </a:r>
          </a:p>
          <a:p>
            <a:endParaRPr lang="en-US" sz="1600" dirty="0" smtClean="0"/>
          </a:p>
          <a:p>
            <a:endParaRPr lang="en-US" sz="1600" dirty="0" smtClean="0"/>
          </a:p>
          <a:p>
            <a:endParaRPr lang="en-US" sz="1600" dirty="0" smtClean="0"/>
          </a:p>
          <a:p>
            <a:r>
              <a:rPr lang="en-US" dirty="0" smtClean="0"/>
              <a:t>SAP Labs Research Sophia-</a:t>
            </a:r>
            <a:r>
              <a:rPr lang="en-US" dirty="0" err="1" smtClean="0"/>
              <a:t>Antipolis</a:t>
            </a:r>
            <a:r>
              <a:rPr lang="en-US" dirty="0" smtClean="0"/>
              <a:t> </a:t>
            </a:r>
          </a:p>
        </p:txBody>
      </p:sp>
      <p:pic>
        <p:nvPicPr>
          <p:cNvPr id="8" name="Espace réservé pour une image  7" descr="privacy policy.jpg"/>
          <p:cNvPicPr>
            <a:picLocks noGrp="1" noChangeAspect="1"/>
          </p:cNvPicPr>
          <p:nvPr>
            <p:ph type="pic" sz="quarter" idx="10"/>
          </p:nvPr>
        </p:nvPicPr>
        <p:blipFill>
          <a:blip r:embed="rId3" cstate="print"/>
          <a:srcRect l="2314" r="2314"/>
          <a:stretch>
            <a:fillRect/>
          </a:stretch>
        </p:blip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Sticky Policy : </a:t>
            </a:r>
            <a:r>
              <a:rPr lang="en-US" sz="2000" dirty="0" smtClean="0"/>
              <a:t>Data-centric access and usage control </a:t>
            </a:r>
            <a:endParaRPr lang="de-DE" sz="2000" dirty="0"/>
          </a:p>
        </p:txBody>
      </p:sp>
      <p:sp>
        <p:nvSpPr>
          <p:cNvPr id="5" name="Text Placeholder 5"/>
          <p:cNvSpPr txBox="1">
            <a:spLocks/>
          </p:cNvSpPr>
          <p:nvPr/>
        </p:nvSpPr>
        <p:spPr bwMode="gray">
          <a:xfrm>
            <a:off x="181725" y="1190625"/>
            <a:ext cx="4980825" cy="5293500"/>
          </a:xfrm>
          <a:prstGeom prst="rect">
            <a:avLst/>
          </a:prstGeom>
        </p:spPr>
        <p:txBody>
          <a:bodyPr vert="horz" lIns="0" tIns="0" rIns="0" bIns="0" rtlCol="0">
            <a:noAutofit/>
          </a:bodyPr>
          <a:lstStyle/>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Identified Problem</a:t>
            </a:r>
          </a:p>
          <a:p>
            <a:pPr marL="539750" lvl="2" indent="-180000">
              <a:spcBef>
                <a:spcPts val="500"/>
              </a:spcBef>
              <a:buClr>
                <a:schemeClr val="accent2"/>
              </a:buClr>
              <a:buFont typeface="Wingdings" pitchFamily="2" charset="2"/>
              <a:buChar char="n"/>
            </a:pPr>
            <a:r>
              <a:rPr lang="en-US" dirty="0" smtClean="0"/>
              <a:t>Access control mechanisms control the paths to access the data, but typically many paths available, with the risk of leaving some open doors.</a:t>
            </a:r>
          </a:p>
          <a:p>
            <a:pPr marL="539750" lvl="2" indent="-180000">
              <a:spcBef>
                <a:spcPts val="500"/>
              </a:spcBef>
              <a:buClr>
                <a:schemeClr val="accent2"/>
              </a:buClr>
              <a:buFont typeface="Wingdings" pitchFamily="2" charset="2"/>
              <a:buChar char="n"/>
            </a:pPr>
            <a:r>
              <a:rPr lang="en-US" dirty="0" smtClean="0"/>
              <a:t>In distributed data processing,  each actor  has to access and process data according to different conditions. Current centralized access and usage control systems are not able to fulfill this requirement.  </a:t>
            </a:r>
          </a:p>
          <a:p>
            <a:pPr marL="539750" lvl="2" indent="-180000">
              <a:spcBef>
                <a:spcPts val="500"/>
              </a:spcBef>
              <a:buClr>
                <a:schemeClr val="accent2"/>
              </a:buClr>
              <a:buFont typeface="Wingdings" pitchFamily="2" charset="2"/>
              <a:buChar char="n"/>
            </a:pPr>
            <a:r>
              <a:rPr lang="en-US" dirty="0" smtClean="0"/>
              <a:t>Limitation on data usage not explicitly considered</a:t>
            </a: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lang="en-US" sz="1800" dirty="0" smtClean="0">
                <a:latin typeface="+mn-lt"/>
              </a:rPr>
              <a:t>Solution</a:t>
            </a:r>
          </a:p>
          <a:p>
            <a:pPr marL="539750" lvl="2" indent="-180000">
              <a:spcBef>
                <a:spcPts val="500"/>
              </a:spcBef>
              <a:buClr>
                <a:schemeClr val="accent2"/>
              </a:buClr>
              <a:buFont typeface="Wingdings" pitchFamily="2" charset="2"/>
              <a:buChar char="n"/>
            </a:pPr>
            <a:r>
              <a:rPr lang="en-US" dirty="0" smtClean="0"/>
              <a:t>Binding access control and usage policy with the data (sticky policy). Sticky policies travel with the data along the chain.</a:t>
            </a:r>
          </a:p>
          <a:p>
            <a:pPr marL="539750" lvl="2" indent="-180000">
              <a:spcBef>
                <a:spcPts val="500"/>
              </a:spcBef>
              <a:buClr>
                <a:schemeClr val="accent2"/>
              </a:buClr>
              <a:buFont typeface="Wingdings" pitchFamily="2" charset="2"/>
              <a:buChar char="n"/>
            </a:pPr>
            <a:r>
              <a:rPr lang="en-US" dirty="0" smtClean="0"/>
              <a:t>Support for automated enforcement</a:t>
            </a:r>
          </a:p>
          <a:p>
            <a:pPr marL="180000" lvl="1" indent="-180000">
              <a:spcBef>
                <a:spcPts val="500"/>
              </a:spcBef>
              <a:buClr>
                <a:schemeClr val="accent1"/>
              </a:buClr>
              <a:buFont typeface="Wingdings" pitchFamily="2" charset="2"/>
              <a:buChar char="n"/>
            </a:pPr>
            <a:r>
              <a:rPr lang="en-US" sz="1800" dirty="0" smtClean="0">
                <a:latin typeface="+mn-lt"/>
              </a:rPr>
              <a:t>Features</a:t>
            </a:r>
          </a:p>
          <a:p>
            <a:pPr marL="539750" lvl="2" indent="-180000">
              <a:spcBef>
                <a:spcPts val="500"/>
              </a:spcBef>
              <a:buClr>
                <a:schemeClr val="accent2"/>
              </a:buClr>
              <a:buFont typeface="Wingdings" pitchFamily="2" charset="2"/>
              <a:buChar char="n"/>
            </a:pPr>
            <a:r>
              <a:rPr lang="en-US" dirty="0" smtClean="0">
                <a:latin typeface="+mn-lt"/>
              </a:rPr>
              <a:t>Sticky policy covers: </a:t>
            </a:r>
          </a:p>
          <a:p>
            <a:pPr marL="996950" lvl="3" indent="-180000">
              <a:spcBef>
                <a:spcPts val="500"/>
              </a:spcBef>
              <a:buClr>
                <a:schemeClr val="accent2"/>
              </a:buClr>
              <a:buFont typeface="Wingdings" pitchFamily="2" charset="2"/>
              <a:buChar char="n"/>
            </a:pPr>
            <a:r>
              <a:rPr lang="en-US" dirty="0" smtClean="0">
                <a:latin typeface="+mn-lt"/>
              </a:rPr>
              <a:t>Access control</a:t>
            </a:r>
          </a:p>
          <a:p>
            <a:pPr marL="996950" lvl="3" indent="-180000">
              <a:spcBef>
                <a:spcPts val="500"/>
              </a:spcBef>
              <a:buClr>
                <a:schemeClr val="accent2"/>
              </a:buClr>
              <a:buFont typeface="Wingdings" pitchFamily="2" charset="2"/>
              <a:buChar char="n"/>
            </a:pPr>
            <a:r>
              <a:rPr lang="en-US" dirty="0" smtClean="0">
                <a:latin typeface="+mn-lt"/>
              </a:rPr>
              <a:t>Data Handling conditions (e.g., privacy)</a:t>
            </a:r>
          </a:p>
          <a:p>
            <a:pPr marL="996950" lvl="3" indent="-180000">
              <a:spcBef>
                <a:spcPts val="500"/>
              </a:spcBef>
              <a:buClr>
                <a:schemeClr val="accent2"/>
              </a:buClr>
              <a:buFont typeface="Wingdings" pitchFamily="2" charset="2"/>
              <a:buChar char="n"/>
            </a:pPr>
            <a:r>
              <a:rPr lang="en-US" dirty="0" smtClean="0">
                <a:latin typeface="+mn-lt"/>
              </a:rPr>
              <a:t>Additional obligations (e.g., inform the user when his personal data are shared with a third party)</a:t>
            </a:r>
          </a:p>
          <a:p>
            <a:pPr marL="539750" lvl="2" indent="-180000">
              <a:spcBef>
                <a:spcPts val="500"/>
              </a:spcBef>
              <a:buClr>
                <a:schemeClr val="accent2"/>
              </a:buClr>
              <a:buFont typeface="Wingdings" pitchFamily="2" charset="2"/>
              <a:buChar char="n"/>
            </a:pPr>
            <a:r>
              <a:rPr lang="en-US" dirty="0" smtClean="0">
                <a:latin typeface="+mn-lt"/>
              </a:rPr>
              <a:t>Policy travels with data (downstream usage)</a:t>
            </a:r>
          </a:p>
          <a:p>
            <a:pPr marL="539750" lvl="2" indent="-180000">
              <a:spcBef>
                <a:spcPts val="500"/>
              </a:spcBef>
              <a:buClr>
                <a:schemeClr val="accent2"/>
              </a:buClr>
              <a:buFont typeface="Wingdings" pitchFamily="2" charset="2"/>
              <a:buChar char="n"/>
            </a:pPr>
            <a:r>
              <a:rPr lang="en-US" dirty="0" smtClean="0">
                <a:latin typeface="+mn-lt"/>
              </a:rPr>
              <a:t>Automated invocation &amp; enforcement</a:t>
            </a:r>
          </a:p>
          <a:p>
            <a:pPr marL="539750" lvl="2" indent="-180000">
              <a:spcBef>
                <a:spcPts val="500"/>
              </a:spcBef>
              <a:buClr>
                <a:schemeClr val="accent2"/>
              </a:buClr>
              <a:buFont typeface="Wingdings" pitchFamily="2" charset="2"/>
              <a:buChar char="n"/>
            </a:pPr>
            <a:endParaRPr lang="en-US" dirty="0" smtClean="0">
              <a:latin typeface="+mn-lt"/>
            </a:endParaRPr>
          </a:p>
          <a:p>
            <a:pPr marL="539750" lvl="2" indent="-180000">
              <a:spcBef>
                <a:spcPts val="500"/>
              </a:spcBef>
              <a:buClr>
                <a:schemeClr val="accent2"/>
              </a:buClr>
              <a:buFont typeface="Wingdings" pitchFamily="2" charset="2"/>
              <a:buChar char="n"/>
            </a:pPr>
            <a:endParaRPr lang="en-US" sz="1100" dirty="0" smtClean="0"/>
          </a:p>
          <a:p>
            <a:pPr marL="637200" lvl="2" indent="-180000">
              <a:spcBef>
                <a:spcPts val="500"/>
              </a:spcBef>
              <a:buClr>
                <a:schemeClr val="accent1"/>
              </a:buClr>
              <a:buFont typeface="Wingdings" pitchFamily="2" charset="2"/>
              <a:buChar char="n"/>
            </a:pPr>
            <a:endParaRPr lang="en-US" dirty="0" smtClean="0">
              <a:latin typeface="+mn-lt"/>
            </a:endParaRP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68350" marR="0" lvl="3" indent="-180000" algn="l" defTabSz="914400" rtl="0" eaLnBrk="1" fontAlgn="auto" latinLnBrk="0" hangingPunct="1">
              <a:lnSpc>
                <a:spcPct val="100000"/>
              </a:lnSpc>
              <a:spcBef>
                <a:spcPts val="500"/>
              </a:spcBef>
              <a:spcAft>
                <a:spcPts val="0"/>
              </a:spcAft>
              <a:buClr>
                <a:schemeClr val="accent2"/>
              </a:buClr>
              <a:buSzPct val="80000"/>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Char char="n"/>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Char char="n"/>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Char char="n"/>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Char char="n"/>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Char char="n"/>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5194305" y="1628800"/>
            <a:ext cx="3914199" cy="41044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Business Model</a:t>
            </a:r>
            <a:endParaRPr lang="fr-FR" dirty="0"/>
          </a:p>
        </p:txBody>
      </p:sp>
      <p:sp>
        <p:nvSpPr>
          <p:cNvPr id="3" name="Text Placeholder 2"/>
          <p:cNvSpPr>
            <a:spLocks noGrp="1"/>
          </p:cNvSpPr>
          <p:nvPr>
            <p:ph type="body" sz="quarter" idx="11"/>
          </p:nvPr>
        </p:nvSpPr>
        <p:spPr/>
        <p:txBody>
          <a:bodyPr>
            <a:normAutofit lnSpcReduction="10000"/>
          </a:bodyPr>
          <a:lstStyle/>
          <a:p>
            <a:pPr>
              <a:buSzPct val="120000"/>
              <a:buFont typeface="Wingdings" pitchFamily="2" charset="2"/>
              <a:buChar char="§"/>
            </a:pPr>
            <a:r>
              <a:rPr lang="en-US" dirty="0" smtClean="0"/>
              <a:t>Do the web 2.0 users care about privacy protection?  Are they ready to pay for privacy? </a:t>
            </a:r>
          </a:p>
          <a:p>
            <a:pPr>
              <a:buSzPct val="120000"/>
              <a:buFont typeface="Wingdings" pitchFamily="2" charset="2"/>
              <a:buChar char="§"/>
            </a:pPr>
            <a:r>
              <a:rPr lang="en-US" dirty="0" smtClean="0"/>
              <a:t>What should force the servers to implement such technology?</a:t>
            </a:r>
          </a:p>
          <a:p>
            <a:pPr>
              <a:buSzPct val="120000"/>
              <a:buFont typeface="Wingdings" pitchFamily="2" charset="2"/>
              <a:buChar char="§"/>
            </a:pPr>
            <a:r>
              <a:rPr lang="en-US" dirty="0" smtClean="0"/>
              <a:t>Adam </a:t>
            </a:r>
            <a:r>
              <a:rPr lang="en-US" dirty="0" err="1" smtClean="0"/>
              <a:t>Shotack</a:t>
            </a:r>
            <a:r>
              <a:rPr lang="en-US" dirty="0" smtClean="0"/>
              <a:t> insists on the complexity of perception for the privacy, “</a:t>
            </a:r>
            <a:r>
              <a:rPr lang="en-US" i="1" dirty="0" smtClean="0"/>
              <a:t>different people use the word</a:t>
            </a:r>
            <a:r>
              <a:rPr lang="en-US" dirty="0" smtClean="0"/>
              <a:t> [privacy] </a:t>
            </a:r>
            <a:r>
              <a:rPr lang="en-US" i="1" dirty="0" smtClean="0"/>
              <a:t>to mean different things</a:t>
            </a:r>
            <a:r>
              <a:rPr lang="en-US" dirty="0" smtClean="0"/>
              <a:t>”</a:t>
            </a:r>
          </a:p>
          <a:p>
            <a:pPr>
              <a:buSzPct val="120000"/>
              <a:buFont typeface="Wingdings" pitchFamily="2" charset="2"/>
              <a:buChar char="§"/>
            </a:pPr>
            <a:r>
              <a:rPr lang="en-US" dirty="0" smtClean="0"/>
              <a:t>This lack of awareness does not motivate the user to pay to protect his privacy.</a:t>
            </a:r>
          </a:p>
          <a:p>
            <a:pPr>
              <a:buSzPct val="120000"/>
              <a:buFont typeface="Wingdings" pitchFamily="2" charset="2"/>
              <a:buChar char="§"/>
            </a:pPr>
            <a:r>
              <a:rPr lang="fr-FR" dirty="0" smtClean="0"/>
              <a:t> </a:t>
            </a:r>
            <a:r>
              <a:rPr lang="en-US" dirty="0" smtClean="0"/>
              <a:t>The business model for privacy becomes slightly different when the data collected is owned by companies.</a:t>
            </a:r>
          </a:p>
          <a:p>
            <a:pPr>
              <a:buSzPct val="120000"/>
              <a:buFont typeface="Wingdings" pitchFamily="2" charset="2"/>
              <a:buChar char="§"/>
            </a:pPr>
            <a:r>
              <a:rPr lang="en-US" dirty="0" smtClean="0"/>
              <a:t>These companies know exactly the price of the privacy of such sensitive data </a:t>
            </a:r>
          </a:p>
          <a:p>
            <a:pPr>
              <a:buSzPct val="120000"/>
              <a:buFont typeface="Wingdings" pitchFamily="2" charset="2"/>
              <a:buChar char="§"/>
            </a:pPr>
            <a:r>
              <a:rPr lang="en-US" dirty="0" smtClean="0"/>
              <a:t>They can evaluate the amount of money they are risking to lose if such data is lost or made public.</a:t>
            </a:r>
          </a:p>
          <a:p>
            <a:pPr>
              <a:buSzPct val="120000"/>
              <a:buFont typeface="Wingdings" pitchFamily="2" charset="2"/>
              <a:buChar char="§"/>
            </a:pPr>
            <a:r>
              <a:rPr lang="en-US" dirty="0" smtClean="0"/>
              <a:t>companies are for guarantees in order to trust the cloud platform. </a:t>
            </a:r>
          </a:p>
          <a:p>
            <a:pPr>
              <a:buSzPct val="120000"/>
              <a:buFont typeface="Wingdings" pitchFamily="2" charset="2"/>
              <a:buChar char="§"/>
            </a:pPr>
            <a:r>
              <a:rPr lang="en-US" dirty="0" smtClean="0"/>
              <a:t>Guarantees proving that their data will not be shared with concurrent companies, that the cloud host will not use this data for his personal purpose (like statistics and other analysis).</a:t>
            </a:r>
            <a:endParaRPr lang="fr-FR" dirty="0"/>
          </a:p>
        </p:txBody>
      </p:sp>
      <p:sp>
        <p:nvSpPr>
          <p:cNvPr id="4" name="Text Placeholder 3"/>
          <p:cNvSpPr>
            <a:spLocks noGrp="1"/>
          </p:cNvSpPr>
          <p:nvPr>
            <p:ph type="body" sz="quarter" idx="12"/>
          </p:nvPr>
        </p:nvSpPr>
        <p:spPr/>
        <p:txBody>
          <a:bodyPr/>
          <a:lstStyle/>
          <a:p>
            <a:endParaRPr lang="fr-F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PPL for the Cloud</a:t>
            </a:r>
            <a:endParaRPr lang="fr-FR" dirty="0"/>
          </a:p>
        </p:txBody>
      </p:sp>
      <p:sp>
        <p:nvSpPr>
          <p:cNvPr id="3" name="Text Placeholder 2"/>
          <p:cNvSpPr>
            <a:spLocks noGrp="1"/>
          </p:cNvSpPr>
          <p:nvPr>
            <p:ph type="body" sz="quarter" idx="11"/>
          </p:nvPr>
        </p:nvSpPr>
        <p:spPr/>
        <p:txBody>
          <a:bodyPr/>
          <a:lstStyle/>
          <a:p>
            <a:pPr>
              <a:buSzPct val="120000"/>
              <a:buFont typeface="Wingdings" pitchFamily="2" charset="2"/>
              <a:buChar char="§"/>
            </a:pPr>
            <a:r>
              <a:rPr lang="en-US" sz="2400" dirty="0" smtClean="0"/>
              <a:t>The current implementation of the PPL engine is not SECURE</a:t>
            </a:r>
          </a:p>
          <a:p>
            <a:pPr lvl="2">
              <a:buSzPct val="120000"/>
              <a:buFont typeface="Wingdings" pitchFamily="2" charset="2"/>
              <a:buChar char="§"/>
            </a:pPr>
            <a:r>
              <a:rPr lang="en-US" sz="2000" dirty="0" smtClean="0"/>
              <a:t>Obligation engine and Event Handler are not protected</a:t>
            </a:r>
          </a:p>
          <a:p>
            <a:pPr lvl="2">
              <a:buSzPct val="120000"/>
              <a:buFont typeface="Wingdings" pitchFamily="2" charset="2"/>
              <a:buChar char="§"/>
            </a:pPr>
            <a:r>
              <a:rPr lang="en-US" sz="2000" dirty="0" smtClean="0"/>
              <a:t>Access to the database is not restricted</a:t>
            </a:r>
          </a:p>
          <a:p>
            <a:pPr lvl="2">
              <a:buSzPct val="120000"/>
              <a:buFont typeface="Wingdings" pitchFamily="2" charset="2"/>
              <a:buChar char="§"/>
            </a:pPr>
            <a:r>
              <a:rPr lang="en-US" sz="2000" dirty="0" smtClean="0"/>
              <a:t>No guarantees for a correct enforcement</a:t>
            </a:r>
          </a:p>
          <a:p>
            <a:pPr lvl="2">
              <a:buSzPct val="120000"/>
              <a:buFont typeface="Wingdings" pitchFamily="2" charset="2"/>
              <a:buChar char="§"/>
            </a:pPr>
            <a:r>
              <a:rPr lang="en-US" sz="2000" dirty="0" smtClean="0"/>
              <a:t>No guarantees that collected data will not be copied or duplicated etc.</a:t>
            </a:r>
          </a:p>
          <a:p>
            <a:pPr>
              <a:buSzPct val="120000"/>
              <a:buFont typeface="Wingdings" pitchFamily="2" charset="2"/>
              <a:buChar char="§"/>
            </a:pPr>
            <a:r>
              <a:rPr lang="en-US" sz="2400" dirty="0" smtClean="0"/>
              <a:t>Trust is missing</a:t>
            </a:r>
          </a:p>
          <a:p>
            <a:pPr lvl="2">
              <a:buSzPct val="120000"/>
              <a:buFont typeface="Wingdings" pitchFamily="2" charset="2"/>
              <a:buChar char="§"/>
            </a:pPr>
            <a:r>
              <a:rPr lang="en-US" sz="2000" dirty="0" smtClean="0"/>
              <a:t>How to establish a trust relationship between the Cloud provider and the client ?</a:t>
            </a:r>
          </a:p>
          <a:p>
            <a:pPr>
              <a:buSzPct val="120000"/>
              <a:buFont typeface="Wingdings" pitchFamily="2" charset="2"/>
              <a:buChar char="§"/>
            </a:pPr>
            <a:r>
              <a:rPr lang="en-US" sz="2400" dirty="0" smtClean="0"/>
              <a:t>The current solution is NOT SCALABLE</a:t>
            </a:r>
          </a:p>
          <a:p>
            <a:pPr lvl="2">
              <a:buSzPct val="120000"/>
              <a:buFont typeface="Wingdings" pitchFamily="2" charset="2"/>
              <a:buChar char="§"/>
            </a:pPr>
            <a:r>
              <a:rPr lang="en-US" sz="2000" dirty="0" smtClean="0"/>
              <a:t>It works for 10 or 100 data in the DB, not feasible for hundreds of </a:t>
            </a:r>
            <a:r>
              <a:rPr lang="en-US" sz="2000" dirty="0" err="1" smtClean="0"/>
              <a:t>Tbytes</a:t>
            </a:r>
            <a:endParaRPr lang="en-US" sz="2000" dirty="0" smtClean="0"/>
          </a:p>
          <a:p>
            <a:pPr lvl="3">
              <a:buSzPct val="120000"/>
              <a:buFont typeface="Wingdings" pitchFamily="2" charset="2"/>
              <a:buChar char="§"/>
            </a:pPr>
            <a:r>
              <a:rPr lang="en-US" sz="2000" dirty="0" smtClean="0"/>
              <a:t>Checking policies, matching, event handling obligation enforcement etc.</a:t>
            </a:r>
            <a:endParaRPr lang="en-US" sz="2000" dirty="0"/>
          </a:p>
        </p:txBody>
      </p:sp>
      <p:sp>
        <p:nvSpPr>
          <p:cNvPr id="4" name="Text Placeholder 3"/>
          <p:cNvSpPr>
            <a:spLocks noGrp="1"/>
          </p:cNvSpPr>
          <p:nvPr>
            <p:ph type="body" sz="quarter" idx="12"/>
          </p:nvPr>
        </p:nvSpPr>
        <p:spPr/>
        <p:txBody>
          <a:bodyPr/>
          <a:lstStyle/>
          <a:p>
            <a:r>
              <a:rPr lang="fr-FR" dirty="0" err="1" smtClean="0"/>
              <a:t>Requirements</a:t>
            </a:r>
            <a:endParaRPr lang="fr-F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PPL for the Cloud</a:t>
            </a:r>
            <a:endParaRPr lang="fr-FR" dirty="0"/>
          </a:p>
        </p:txBody>
      </p:sp>
      <p:sp>
        <p:nvSpPr>
          <p:cNvPr id="3" name="Text Placeholder 2"/>
          <p:cNvSpPr>
            <a:spLocks noGrp="1"/>
          </p:cNvSpPr>
          <p:nvPr>
            <p:ph type="body" sz="quarter" idx="11"/>
          </p:nvPr>
        </p:nvSpPr>
        <p:spPr/>
        <p:txBody>
          <a:bodyPr/>
          <a:lstStyle/>
          <a:p>
            <a:pPr>
              <a:buSzPct val="120000"/>
              <a:buFont typeface="Wingdings" pitchFamily="2" charset="2"/>
              <a:buChar char="§"/>
            </a:pPr>
            <a:r>
              <a:rPr lang="en-US" sz="2400" dirty="0" smtClean="0"/>
              <a:t>Trust is the essential part of the cloud paradigm</a:t>
            </a:r>
          </a:p>
          <a:p>
            <a:pPr>
              <a:buSzPct val="120000"/>
              <a:buFont typeface="Wingdings" pitchFamily="2" charset="2"/>
              <a:buChar char="§"/>
            </a:pPr>
            <a:r>
              <a:rPr lang="en-US" sz="2400" dirty="0" smtClean="0"/>
              <a:t>Data owner needs a guarantee from a trusted authority (Governmental office, EU commission etc.) </a:t>
            </a:r>
          </a:p>
          <a:p>
            <a:pPr lvl="2">
              <a:buSzPct val="120000"/>
              <a:buFont typeface="Wingdings" pitchFamily="2" charset="2"/>
              <a:buChar char="§"/>
            </a:pPr>
            <a:r>
              <a:rPr lang="en-US" sz="2000" dirty="0" smtClean="0"/>
              <a:t>Guarantee that the cloud provider is compliant with regulations</a:t>
            </a:r>
          </a:p>
          <a:p>
            <a:pPr>
              <a:buSzPct val="120000"/>
              <a:buFont typeface="Wingdings" pitchFamily="2" charset="2"/>
              <a:buChar char="§"/>
            </a:pPr>
            <a:r>
              <a:rPr lang="en-US" sz="2400" dirty="0" smtClean="0"/>
              <a:t>Trusted authority must certify the secure privacy component in charge of enforcing sticky policies</a:t>
            </a:r>
          </a:p>
          <a:p>
            <a:pPr>
              <a:buSzPct val="120000"/>
              <a:buFont typeface="Wingdings" pitchFamily="2" charset="2"/>
              <a:buChar char="§"/>
            </a:pPr>
            <a:r>
              <a:rPr lang="en-US" sz="2400" dirty="0" smtClean="0"/>
              <a:t>Trusted authority must perform audits in order to verify if the host is not misusing the stored data. </a:t>
            </a:r>
          </a:p>
        </p:txBody>
      </p:sp>
      <p:sp>
        <p:nvSpPr>
          <p:cNvPr id="4" name="Text Placeholder 3"/>
          <p:cNvSpPr>
            <a:spLocks noGrp="1"/>
          </p:cNvSpPr>
          <p:nvPr>
            <p:ph type="body" sz="quarter" idx="12"/>
          </p:nvPr>
        </p:nvSpPr>
        <p:spPr/>
        <p:txBody>
          <a:bodyPr/>
          <a:lstStyle/>
          <a:p>
            <a:r>
              <a:rPr lang="en-US" dirty="0" smtClean="0"/>
              <a:t>Certifying the secure privacy component</a:t>
            </a:r>
            <a:endParaRPr lang="fr-FR"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PPL for the Cloud</a:t>
            </a:r>
            <a:endParaRPr lang="en-US" dirty="0"/>
          </a:p>
        </p:txBody>
      </p:sp>
      <p:sp>
        <p:nvSpPr>
          <p:cNvPr id="3" name="Text Placeholder 2"/>
          <p:cNvSpPr>
            <a:spLocks noGrp="1"/>
          </p:cNvSpPr>
          <p:nvPr>
            <p:ph type="body" sz="quarter" idx="11"/>
          </p:nvPr>
        </p:nvSpPr>
        <p:spPr/>
        <p:txBody>
          <a:bodyPr/>
          <a:lstStyle/>
          <a:p>
            <a:pPr>
              <a:buSzPct val="120000"/>
              <a:buFont typeface="Wingdings" pitchFamily="2" charset="2"/>
              <a:buChar char="§"/>
            </a:pPr>
            <a:r>
              <a:rPr lang="en-US" dirty="0" smtClean="0"/>
              <a:t>How to ensure that AC and obligations are correctly enforced ?</a:t>
            </a:r>
          </a:p>
          <a:p>
            <a:pPr lvl="2">
              <a:buSzPct val="120000"/>
              <a:buFont typeface="Wingdings" pitchFamily="2" charset="2"/>
              <a:buChar char="§"/>
            </a:pPr>
            <a:r>
              <a:rPr lang="en-US" dirty="0" smtClean="0"/>
              <a:t>Protecting the engine from modifications </a:t>
            </a:r>
          </a:p>
          <a:p>
            <a:pPr>
              <a:buSzPct val="120000"/>
              <a:buFont typeface="Wingdings" pitchFamily="2" charset="2"/>
              <a:buChar char="§"/>
            </a:pPr>
            <a:r>
              <a:rPr lang="en-US" dirty="0" smtClean="0"/>
              <a:t>SOLUTION: Temper proof software </a:t>
            </a:r>
          </a:p>
          <a:p>
            <a:pPr lvl="2">
              <a:buSzPct val="120000"/>
              <a:buFont typeface="Wingdings" pitchFamily="2" charset="2"/>
              <a:buChar char="§"/>
            </a:pPr>
            <a:r>
              <a:rPr lang="en-US" dirty="0" smtClean="0"/>
              <a:t>Tampering by either the normal users of a product, package, or system or others with physical access to it.</a:t>
            </a:r>
          </a:p>
          <a:p>
            <a:pPr>
              <a:buSzPct val="120000"/>
              <a:buFont typeface="Wingdings" pitchFamily="2" charset="2"/>
              <a:buChar char="§"/>
            </a:pPr>
            <a:r>
              <a:rPr lang="en-US" dirty="0" smtClean="0"/>
              <a:t>How to ensure that DB is accessed according to user’s preferences ?</a:t>
            </a:r>
          </a:p>
          <a:p>
            <a:pPr>
              <a:buSzPct val="120000"/>
              <a:buFont typeface="Wingdings" pitchFamily="2" charset="2"/>
              <a:buChar char="§"/>
            </a:pPr>
            <a:r>
              <a:rPr lang="en-US" dirty="0" smtClean="0"/>
              <a:t>SOLUTION: Certified APIs to access DB</a:t>
            </a:r>
          </a:p>
          <a:p>
            <a:pPr lvl="2">
              <a:buSzPct val="120000"/>
              <a:buFont typeface="Wingdings" pitchFamily="2" charset="2"/>
              <a:buChar char="§"/>
            </a:pPr>
            <a:r>
              <a:rPr lang="en-US" dirty="0" smtClean="0"/>
              <a:t>API compatible with Event Handler specifications.</a:t>
            </a:r>
          </a:p>
          <a:p>
            <a:pPr lvl="2">
              <a:buSzPct val="120000"/>
              <a:buFont typeface="Wingdings" pitchFamily="2" charset="2"/>
              <a:buChar char="§"/>
            </a:pPr>
            <a:r>
              <a:rPr lang="en-US" dirty="0" smtClean="0"/>
              <a:t>Make audits clear and easy</a:t>
            </a:r>
          </a:p>
          <a:p>
            <a:pPr>
              <a:buSzPct val="120000"/>
              <a:buFont typeface="Wingdings" pitchFamily="2" charset="2"/>
              <a:buChar char="§"/>
            </a:pPr>
            <a:r>
              <a:rPr lang="en-US" dirty="0" smtClean="0"/>
              <a:t>The advantage of using the secure privacy component </a:t>
            </a:r>
          </a:p>
          <a:p>
            <a:pPr lvl="2">
              <a:buSzPct val="120000"/>
              <a:buFont typeface="Wingdings" pitchFamily="2" charset="2"/>
              <a:buChar char="§"/>
            </a:pPr>
            <a:r>
              <a:rPr lang="en-US" dirty="0" smtClean="0"/>
              <a:t>Facilitate the audit task for any trusted authority during the compliance verification</a:t>
            </a:r>
          </a:p>
          <a:p>
            <a:pPr lvl="2">
              <a:buSzPct val="120000"/>
              <a:buFont typeface="Wingdings" pitchFamily="2" charset="2"/>
              <a:buChar char="§"/>
            </a:pPr>
            <a:r>
              <a:rPr lang="en-US" dirty="0" smtClean="0"/>
              <a:t>Clear confidence zones (out of the green zone is illegal)</a:t>
            </a:r>
          </a:p>
          <a:p>
            <a:pPr>
              <a:buSzPct val="120000"/>
              <a:buFont typeface="Wingdings" pitchFamily="2" charset="2"/>
              <a:buChar char="§"/>
            </a:pPr>
            <a:r>
              <a:rPr lang="en-US" dirty="0" smtClean="0"/>
              <a:t>Remote control for the data</a:t>
            </a:r>
          </a:p>
          <a:p>
            <a:pPr lvl="2">
              <a:buSzPct val="120000"/>
              <a:buFont typeface="Wingdings" pitchFamily="2" charset="2"/>
              <a:buChar char="§"/>
            </a:pPr>
            <a:r>
              <a:rPr lang="en-US" dirty="0" smtClean="0"/>
              <a:t>Possibility to provide a monitoring console for data owners</a:t>
            </a:r>
          </a:p>
          <a:p>
            <a:pPr>
              <a:buSzPct val="120000"/>
              <a:buFont typeface="Wingdings" pitchFamily="2" charset="2"/>
              <a:buChar char="§"/>
            </a:pPr>
            <a:endParaRPr lang="en-US" dirty="0"/>
          </a:p>
        </p:txBody>
      </p:sp>
      <p:sp>
        <p:nvSpPr>
          <p:cNvPr id="4" name="Text Placeholder 3"/>
          <p:cNvSpPr>
            <a:spLocks noGrp="1"/>
          </p:cNvSpPr>
          <p:nvPr>
            <p:ph type="body" sz="quarter" idx="12"/>
          </p:nvPr>
        </p:nvSpPr>
        <p:spPr/>
        <p:txBody>
          <a:bodyPr/>
          <a:lstStyle/>
          <a:p>
            <a:r>
              <a:rPr lang="en-US" dirty="0" smtClean="0"/>
              <a:t>Tamper-proof secure privacy component</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1"/>
          </p:nvPr>
        </p:nvSpPr>
        <p:spPr/>
        <p:txBody>
          <a:bodyPr/>
          <a:lstStyle/>
          <a:p>
            <a:pPr>
              <a:buSzPct val="120000"/>
              <a:buFont typeface="Wingdings" pitchFamily="2" charset="2"/>
              <a:buChar char="§"/>
            </a:pPr>
            <a:r>
              <a:rPr lang="en-US" dirty="0" smtClean="0"/>
              <a:t>When private and sensitive data is used and distributed through multiple services and domains =&gt; the control becomes very complicated</a:t>
            </a:r>
          </a:p>
          <a:p>
            <a:pPr>
              <a:buSzPct val="120000"/>
              <a:buFont typeface="Wingdings" pitchFamily="2" charset="2"/>
              <a:buChar char="§"/>
            </a:pPr>
            <a:r>
              <a:rPr lang="en-US" dirty="0" smtClean="0"/>
              <a:t>Sticky policy paradigm offers an interesting solution for data centric access and usage control</a:t>
            </a:r>
          </a:p>
          <a:p>
            <a:pPr>
              <a:buSzPct val="120000"/>
              <a:buFont typeface="Wingdings" pitchFamily="2" charset="2"/>
              <a:buChar char="§"/>
            </a:pPr>
            <a:r>
              <a:rPr lang="en-US" dirty="0" smtClean="0"/>
              <a:t>Not applicable for Web 2.0 systems</a:t>
            </a:r>
          </a:p>
          <a:p>
            <a:pPr>
              <a:buSzPct val="120000"/>
              <a:buFont typeface="Wingdings" pitchFamily="2" charset="2"/>
              <a:buChar char="§"/>
            </a:pPr>
            <a:r>
              <a:rPr lang="en-US" dirty="0" smtClean="0"/>
              <a:t>Cloud computing as one of the best business model</a:t>
            </a:r>
          </a:p>
          <a:p>
            <a:pPr>
              <a:buSzPct val="120000"/>
              <a:buFont typeface="Wingdings" pitchFamily="2" charset="2"/>
              <a:buChar char="§"/>
            </a:pPr>
            <a:r>
              <a:rPr lang="en-US" dirty="0" smtClean="0"/>
              <a:t>New requirement for cloud</a:t>
            </a:r>
          </a:p>
          <a:p>
            <a:pPr lvl="2">
              <a:buSzPct val="120000"/>
              <a:buFont typeface="Wingdings" pitchFamily="2" charset="2"/>
              <a:buChar char="§"/>
            </a:pPr>
            <a:r>
              <a:rPr lang="en-US" dirty="0" smtClean="0"/>
              <a:t>Security</a:t>
            </a:r>
          </a:p>
          <a:p>
            <a:pPr lvl="2">
              <a:buSzPct val="120000"/>
              <a:buFont typeface="Wingdings" pitchFamily="2" charset="2"/>
              <a:buChar char="§"/>
            </a:pPr>
            <a:r>
              <a:rPr lang="en-US" dirty="0" smtClean="0"/>
              <a:t>Trust</a:t>
            </a:r>
          </a:p>
          <a:p>
            <a:pPr lvl="2">
              <a:buSzPct val="120000"/>
              <a:buFont typeface="Wingdings" pitchFamily="2" charset="2"/>
              <a:buChar char="§"/>
            </a:pPr>
            <a:r>
              <a:rPr lang="en-US" dirty="0" smtClean="0"/>
              <a:t>Scalability</a:t>
            </a:r>
          </a:p>
          <a:p>
            <a:pPr lvl="2">
              <a:buSzPct val="120000"/>
              <a:buFont typeface="Wingdings" pitchFamily="2" charset="2"/>
              <a:buChar char="§"/>
            </a:pPr>
            <a:r>
              <a:rPr lang="en-US" dirty="0" smtClean="0"/>
              <a:t>Usability</a:t>
            </a:r>
          </a:p>
        </p:txBody>
      </p:sp>
      <p:sp>
        <p:nvSpPr>
          <p:cNvPr id="4" name="Text Placeholder 3"/>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4294967295"/>
          </p:nvPr>
        </p:nvSpPr>
        <p:spPr>
          <a:xfrm>
            <a:off x="152400" y="6721475"/>
            <a:ext cx="976313" cy="106363"/>
          </a:xfrm>
          <a:prstGeom prst="rect">
            <a:avLst/>
          </a:prstGeom>
          <a:noFill/>
        </p:spPr>
        <p:txBody>
          <a:bodyPr/>
          <a:lstStyle/>
          <a:p>
            <a:r>
              <a:rPr lang="en-US" smtClean="0"/>
              <a:t>© SAP 2009 / Page </a:t>
            </a:r>
            <a:fld id="{1F97A3C8-1FF4-458E-9CE5-5FDA5F24AFD4}" type="slidenum">
              <a:rPr lang="en-US" smtClean="0"/>
              <a:pPr/>
              <a:t>16</a:t>
            </a:fld>
            <a:endParaRPr lang="en-US" smtClean="0"/>
          </a:p>
        </p:txBody>
      </p:sp>
      <p:sp>
        <p:nvSpPr>
          <p:cNvPr id="16387" name="Rectangle 2"/>
          <p:cNvSpPr>
            <a:spLocks noChangeArrowheads="1"/>
          </p:cNvSpPr>
          <p:nvPr/>
        </p:nvSpPr>
        <p:spPr bwMode="gray">
          <a:xfrm>
            <a:off x="0" y="0"/>
            <a:ext cx="9144000" cy="6858000"/>
          </a:xfrm>
          <a:prstGeom prst="rect">
            <a:avLst/>
          </a:prstGeom>
          <a:solidFill>
            <a:srgbClr val="CCCCCC"/>
          </a:solidFill>
          <a:ln w="9525" algn="ctr">
            <a:noFill/>
            <a:miter lim="800000"/>
            <a:headEnd/>
            <a:tailEnd/>
          </a:ln>
        </p:spPr>
        <p:txBody>
          <a:bodyPr wrap="none" lIns="72000" tIns="72000" rIns="72000" bIns="72000" anchor="ctr"/>
          <a:lstStyle/>
          <a:p>
            <a:pPr>
              <a:buClr>
                <a:srgbClr val="44697D"/>
              </a:buClr>
            </a:pPr>
            <a:endParaRPr lang="en-GB" sz="2000"/>
          </a:p>
        </p:txBody>
      </p:sp>
      <p:sp>
        <p:nvSpPr>
          <p:cNvPr id="16388" name="Rectangle 3"/>
          <p:cNvSpPr>
            <a:spLocks noChangeArrowheads="1"/>
          </p:cNvSpPr>
          <p:nvPr/>
        </p:nvSpPr>
        <p:spPr bwMode="gray">
          <a:xfrm>
            <a:off x="152400" y="2987675"/>
            <a:ext cx="8839200" cy="3713163"/>
          </a:xfrm>
          <a:prstGeom prst="rect">
            <a:avLst/>
          </a:prstGeom>
          <a:solidFill>
            <a:schemeClr val="bg1"/>
          </a:solidFill>
          <a:ln w="9525">
            <a:noFill/>
            <a:prstDash val="sysDot"/>
            <a:miter lim="800000"/>
            <a:headEnd/>
            <a:tailEnd/>
          </a:ln>
        </p:spPr>
        <p:txBody>
          <a:bodyPr wrap="none" anchor="ctr"/>
          <a:lstStyle/>
          <a:p>
            <a:pPr>
              <a:buClr>
                <a:srgbClr val="44697D"/>
              </a:buClr>
            </a:pPr>
            <a:endParaRPr lang="en-GB" sz="2000"/>
          </a:p>
        </p:txBody>
      </p:sp>
      <p:sp>
        <p:nvSpPr>
          <p:cNvPr id="16389" name="Rectangle 4"/>
          <p:cNvSpPr>
            <a:spLocks noChangeArrowheads="1"/>
          </p:cNvSpPr>
          <p:nvPr/>
        </p:nvSpPr>
        <p:spPr bwMode="gray">
          <a:xfrm>
            <a:off x="152400" y="2035175"/>
            <a:ext cx="8839200" cy="855663"/>
          </a:xfrm>
          <a:prstGeom prst="rect">
            <a:avLst/>
          </a:prstGeom>
          <a:solidFill>
            <a:schemeClr val="accent1"/>
          </a:solidFill>
          <a:ln w="9525">
            <a:noFill/>
            <a:miter lim="800000"/>
            <a:headEnd/>
            <a:tailEnd/>
          </a:ln>
        </p:spPr>
        <p:txBody>
          <a:bodyPr wrap="none" anchor="ctr"/>
          <a:lstStyle/>
          <a:p>
            <a:pPr algn="l">
              <a:buClr>
                <a:srgbClr val="44697D"/>
              </a:buClr>
            </a:pPr>
            <a:r>
              <a:rPr lang="en-US" sz="3800">
                <a:solidFill>
                  <a:schemeClr val="tx2"/>
                </a:solidFill>
                <a:latin typeface="Arial Black" pitchFamily="34" charset="0"/>
              </a:rPr>
              <a:t>Thank you!</a:t>
            </a:r>
            <a:endParaRPr lang="en-GB" sz="3800">
              <a:solidFill>
                <a:schemeClr val="tx2"/>
              </a:solidFill>
              <a:latin typeface="Arial Black" pitchFamily="34" charset="0"/>
            </a:endParaRPr>
          </a:p>
        </p:txBody>
      </p:sp>
      <p:sp>
        <p:nvSpPr>
          <p:cNvPr id="16390" name="Freeform 5"/>
          <p:cNvSpPr>
            <a:spLocks/>
          </p:cNvSpPr>
          <p:nvPr/>
        </p:nvSpPr>
        <p:spPr bwMode="gray">
          <a:xfrm>
            <a:off x="8545513" y="6259513"/>
            <a:ext cx="457200" cy="457200"/>
          </a:xfrm>
          <a:custGeom>
            <a:avLst/>
            <a:gdLst>
              <a:gd name="T0" fmla="*/ 2147483647 w 288"/>
              <a:gd name="T1" fmla="*/ 0 h 288"/>
              <a:gd name="T2" fmla="*/ 0 w 288"/>
              <a:gd name="T3" fmla="*/ 2147483647 h 288"/>
              <a:gd name="T4" fmla="*/ 2147483647 w 288"/>
              <a:gd name="T5" fmla="*/ 2147483647 h 288"/>
              <a:gd name="T6" fmla="*/ 2147483647 w 288"/>
              <a:gd name="T7" fmla="*/ 0 h 288"/>
              <a:gd name="T8" fmla="*/ 0 60000 65536"/>
              <a:gd name="T9" fmla="*/ 0 60000 65536"/>
              <a:gd name="T10" fmla="*/ 0 60000 65536"/>
              <a:gd name="T11" fmla="*/ 0 60000 65536"/>
              <a:gd name="T12" fmla="*/ 0 w 288"/>
              <a:gd name="T13" fmla="*/ 0 h 288"/>
              <a:gd name="T14" fmla="*/ 288 w 288"/>
              <a:gd name="T15" fmla="*/ 288 h 288"/>
            </a:gdLst>
            <a:ahLst/>
            <a:cxnLst>
              <a:cxn ang="T8">
                <a:pos x="T0" y="T1"/>
              </a:cxn>
              <a:cxn ang="T9">
                <a:pos x="T2" y="T3"/>
              </a:cxn>
              <a:cxn ang="T10">
                <a:pos x="T4" y="T5"/>
              </a:cxn>
              <a:cxn ang="T11">
                <a:pos x="T6" y="T7"/>
              </a:cxn>
            </a:cxnLst>
            <a:rect l="T12" t="T13" r="T14" b="T15"/>
            <a:pathLst>
              <a:path w="288" h="288">
                <a:moveTo>
                  <a:pt x="288" y="0"/>
                </a:moveTo>
                <a:lnTo>
                  <a:pt x="0" y="288"/>
                </a:lnTo>
                <a:lnTo>
                  <a:pt x="288" y="288"/>
                </a:lnTo>
                <a:lnTo>
                  <a:pt x="288" y="0"/>
                </a:lnTo>
                <a:close/>
              </a:path>
            </a:pathLst>
          </a:custGeom>
          <a:solidFill>
            <a:srgbClr val="CCCCCC"/>
          </a:solidFill>
          <a:ln w="9525">
            <a:noFill/>
            <a:round/>
            <a:headEnd/>
            <a:tailEnd/>
          </a:ln>
        </p:spPr>
        <p:txBody>
          <a:bodyPr wrap="none" anchor="ctr"/>
          <a:lstStyle/>
          <a:p>
            <a:endParaRPr lang="fr-FR"/>
          </a:p>
        </p:txBody>
      </p:sp>
      <p:pic>
        <p:nvPicPr>
          <p:cNvPr id="16391" name="Picture 21" descr="logo"/>
          <p:cNvPicPr>
            <a:picLocks noChangeAspect="1" noChangeArrowheads="1"/>
          </p:cNvPicPr>
          <p:nvPr/>
        </p:nvPicPr>
        <p:blipFill>
          <a:blip r:embed="rId3" cstate="print"/>
          <a:srcRect/>
          <a:stretch>
            <a:fillRect/>
          </a:stretch>
        </p:blipFill>
        <p:spPr bwMode="auto">
          <a:xfrm>
            <a:off x="8118475" y="6272213"/>
            <a:ext cx="871538" cy="431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7" descr="web-20.jpg"/>
          <p:cNvPicPr>
            <a:picLocks noGrp="1" noChangeAspect="1"/>
          </p:cNvPicPr>
          <p:nvPr>
            <p:ph idx="1"/>
          </p:nvPr>
        </p:nvPicPr>
        <p:blipFill>
          <a:blip r:embed="rId3" cstate="print"/>
          <a:stretch>
            <a:fillRect/>
          </a:stretch>
        </p:blipFill>
        <p:spPr>
          <a:xfrm>
            <a:off x="2119541" y="1084263"/>
            <a:ext cx="4904919" cy="5618162"/>
          </a:xfrm>
        </p:spPr>
      </p:pic>
      <p:sp>
        <p:nvSpPr>
          <p:cNvPr id="5" name="Title 4"/>
          <p:cNvSpPr>
            <a:spLocks noGrp="1"/>
          </p:cNvSpPr>
          <p:nvPr>
            <p:ph type="title"/>
          </p:nvPr>
        </p:nvSpPr>
        <p:spPr/>
        <p:txBody>
          <a:bodyPr/>
          <a:lstStyle/>
          <a:p>
            <a:r>
              <a:rPr lang="en-US" dirty="0" smtClean="0"/>
              <a:t>Emergence of Web 2.0 platforms </a:t>
            </a:r>
            <a:endParaRPr lang="en-US" dirty="0"/>
          </a:p>
        </p:txBody>
      </p:sp>
      <p:pic>
        <p:nvPicPr>
          <p:cNvPr id="36866" name="Picture 2" descr="F:\Akram\ENIT\3eme année\PFE\Travail\SAP\Report\Presentation\img\web20logo\facebook.jpg"/>
          <p:cNvPicPr>
            <a:picLocks noChangeAspect="1" noChangeArrowheads="1"/>
          </p:cNvPicPr>
          <p:nvPr/>
        </p:nvPicPr>
        <p:blipFill>
          <a:blip r:embed="rId4" cstate="print"/>
          <a:srcRect/>
          <a:stretch>
            <a:fillRect/>
          </a:stretch>
        </p:blipFill>
        <p:spPr bwMode="auto">
          <a:xfrm rot="541318">
            <a:off x="1109438" y="5247362"/>
            <a:ext cx="2525700" cy="950426"/>
          </a:xfrm>
          <a:prstGeom prst="rect">
            <a:avLst/>
          </a:prstGeom>
          <a:noFill/>
        </p:spPr>
      </p:pic>
      <p:pic>
        <p:nvPicPr>
          <p:cNvPr id="36867" name="Picture 3" descr="F:\Akram\ENIT\3eme année\PFE\Travail\SAP\Report\Presentation\img\web20logo\flickr-logo.jpg"/>
          <p:cNvPicPr>
            <a:picLocks noChangeAspect="1" noChangeArrowheads="1"/>
          </p:cNvPicPr>
          <p:nvPr/>
        </p:nvPicPr>
        <p:blipFill>
          <a:blip r:embed="rId5" cstate="print"/>
          <a:srcRect t="20456" b="19990"/>
          <a:stretch>
            <a:fillRect/>
          </a:stretch>
        </p:blipFill>
        <p:spPr bwMode="auto">
          <a:xfrm>
            <a:off x="3820894" y="2846051"/>
            <a:ext cx="2408237" cy="1074057"/>
          </a:xfrm>
          <a:prstGeom prst="rect">
            <a:avLst/>
          </a:prstGeom>
          <a:noFill/>
        </p:spPr>
      </p:pic>
      <p:pic>
        <p:nvPicPr>
          <p:cNvPr id="36865" name="Picture 1" descr="F:\Akram\ENIT\3eme année\PFE\Travail\SAP\Report\Presentation\img\web20logo\blogger_logo.png"/>
          <p:cNvPicPr>
            <a:picLocks noChangeAspect="1" noChangeArrowheads="1"/>
          </p:cNvPicPr>
          <p:nvPr/>
        </p:nvPicPr>
        <p:blipFill>
          <a:blip r:embed="rId6" cstate="print"/>
          <a:srcRect/>
          <a:stretch>
            <a:fillRect/>
          </a:stretch>
        </p:blipFill>
        <p:spPr bwMode="auto">
          <a:xfrm rot="637874">
            <a:off x="3309007" y="1499777"/>
            <a:ext cx="1239611" cy="1232911"/>
          </a:xfrm>
          <a:prstGeom prst="rect">
            <a:avLst/>
          </a:prstGeom>
          <a:noFill/>
        </p:spPr>
      </p:pic>
      <p:pic>
        <p:nvPicPr>
          <p:cNvPr id="36869" name="Picture 5" descr="F:\Akram\ENIT\3eme année\PFE\Travail\SAP\Report\Presentation\img\web20logo\wikipedia-logo.png"/>
          <p:cNvPicPr>
            <a:picLocks noChangeAspect="1" noChangeArrowheads="1"/>
          </p:cNvPicPr>
          <p:nvPr/>
        </p:nvPicPr>
        <p:blipFill>
          <a:blip r:embed="rId7" cstate="print"/>
          <a:srcRect/>
          <a:stretch>
            <a:fillRect/>
          </a:stretch>
        </p:blipFill>
        <p:spPr bwMode="auto">
          <a:xfrm rot="20683606">
            <a:off x="6009662" y="4032492"/>
            <a:ext cx="1385887" cy="1697641"/>
          </a:xfrm>
          <a:prstGeom prst="rect">
            <a:avLst/>
          </a:prstGeom>
          <a:noFill/>
        </p:spPr>
      </p:pic>
      <p:pic>
        <p:nvPicPr>
          <p:cNvPr id="36868" name="Picture 4" descr="F:\Akram\ENIT\3eme année\PFE\Travail\SAP\Report\Presentation\img\web20logo\twitter-bird2.png"/>
          <p:cNvPicPr>
            <a:picLocks noChangeAspect="1" noChangeArrowheads="1"/>
          </p:cNvPicPr>
          <p:nvPr/>
        </p:nvPicPr>
        <p:blipFill>
          <a:blip r:embed="rId8" cstate="print"/>
          <a:srcRect/>
          <a:stretch>
            <a:fillRect/>
          </a:stretch>
        </p:blipFill>
        <p:spPr bwMode="auto">
          <a:xfrm>
            <a:off x="520510" y="1312290"/>
            <a:ext cx="1785257" cy="1785257"/>
          </a:xfrm>
          <a:prstGeom prst="rect">
            <a:avLst/>
          </a:prstGeom>
          <a:noFill/>
        </p:spPr>
      </p:pic>
      <p:pic>
        <p:nvPicPr>
          <p:cNvPr id="36870" name="Picture 6" descr="F:\Akram\ENIT\3eme année\PFE\Travail\SAP\Report\Presentation\img\web20logo\rbloclogo.jpg"/>
          <p:cNvPicPr>
            <a:picLocks noChangeAspect="1" noChangeArrowheads="1"/>
          </p:cNvPicPr>
          <p:nvPr/>
        </p:nvPicPr>
        <p:blipFill>
          <a:blip r:embed="rId9" cstate="print"/>
          <a:srcRect/>
          <a:stretch>
            <a:fillRect/>
          </a:stretch>
        </p:blipFill>
        <p:spPr bwMode="auto">
          <a:xfrm rot="20705842">
            <a:off x="5699379" y="1784560"/>
            <a:ext cx="2622279" cy="764207"/>
          </a:xfrm>
          <a:prstGeom prst="rect">
            <a:avLst/>
          </a:prstGeom>
          <a:noFill/>
        </p:spPr>
      </p:pic>
      <p:pic>
        <p:nvPicPr>
          <p:cNvPr id="36871" name="Picture 7" descr="F:\Akram\ENIT\3eme année\PFE\Travail\SAP\Report\Presentation\img\web20logo\youtube-logo.jpg"/>
          <p:cNvPicPr>
            <a:picLocks noChangeAspect="1" noChangeArrowheads="1"/>
          </p:cNvPicPr>
          <p:nvPr/>
        </p:nvPicPr>
        <p:blipFill>
          <a:blip r:embed="rId10" cstate="print"/>
          <a:srcRect l="4760" t="23097" r="3607" b="23884"/>
          <a:stretch>
            <a:fillRect/>
          </a:stretch>
        </p:blipFill>
        <p:spPr bwMode="auto">
          <a:xfrm rot="21106095">
            <a:off x="1715438" y="3754945"/>
            <a:ext cx="2235200" cy="914400"/>
          </a:xfrm>
          <a:prstGeom prst="rect">
            <a:avLst/>
          </a:prstGeom>
          <a:noFill/>
        </p:spPr>
      </p:pic>
      <p:pic>
        <p:nvPicPr>
          <p:cNvPr id="36872" name="Picture 8" descr="F:\Akram\ENIT\3eme année\PFE\Travail\SAP\Report\Presentation\img\web20logo\diigo.jpg"/>
          <p:cNvPicPr>
            <a:picLocks noChangeAspect="1" noChangeArrowheads="1"/>
          </p:cNvPicPr>
          <p:nvPr/>
        </p:nvPicPr>
        <p:blipFill>
          <a:blip r:embed="rId11" cstate="print"/>
          <a:srcRect/>
          <a:stretch>
            <a:fillRect/>
          </a:stretch>
        </p:blipFill>
        <p:spPr bwMode="auto">
          <a:xfrm rot="925507">
            <a:off x="4447723" y="5203378"/>
            <a:ext cx="1238250" cy="5238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687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300"/>
                                  </p:stCondLst>
                                  <p:childTnLst>
                                    <p:set>
                                      <p:cBhvr>
                                        <p:cTn id="9" dur="1" fill="hold">
                                          <p:stCondLst>
                                            <p:cond delay="0"/>
                                          </p:stCondLst>
                                        </p:cTn>
                                        <p:tgtEl>
                                          <p:spTgt spid="36866"/>
                                        </p:tgtEl>
                                        <p:attrNameLst>
                                          <p:attrName>style.visibility</p:attrName>
                                        </p:attrNameLst>
                                      </p:cBhvr>
                                      <p:to>
                                        <p:strVal val="visible"/>
                                      </p:to>
                                    </p:set>
                                  </p:childTnLst>
                                </p:cTn>
                              </p:par>
                            </p:childTnLst>
                          </p:cTn>
                        </p:par>
                        <p:par>
                          <p:cTn id="10" fill="hold">
                            <p:stCondLst>
                              <p:cond delay="800"/>
                            </p:stCondLst>
                            <p:childTnLst>
                              <p:par>
                                <p:cTn id="11" presetID="1" presetClass="entr" presetSubtype="0" fill="hold" nodeType="afterEffect">
                                  <p:stCondLst>
                                    <p:cond delay="300"/>
                                  </p:stCondLst>
                                  <p:childTnLst>
                                    <p:set>
                                      <p:cBhvr>
                                        <p:cTn id="12" dur="1" fill="hold">
                                          <p:stCondLst>
                                            <p:cond delay="0"/>
                                          </p:stCondLst>
                                        </p:cTn>
                                        <p:tgtEl>
                                          <p:spTgt spid="36867"/>
                                        </p:tgtEl>
                                        <p:attrNameLst>
                                          <p:attrName>style.visibility</p:attrName>
                                        </p:attrNameLst>
                                      </p:cBhvr>
                                      <p:to>
                                        <p:strVal val="visible"/>
                                      </p:to>
                                    </p:set>
                                  </p:childTnLst>
                                </p:cTn>
                              </p:par>
                            </p:childTnLst>
                          </p:cTn>
                        </p:par>
                        <p:par>
                          <p:cTn id="13" fill="hold">
                            <p:stCondLst>
                              <p:cond delay="1100"/>
                            </p:stCondLst>
                            <p:childTnLst>
                              <p:par>
                                <p:cTn id="14" presetID="1" presetClass="entr" presetSubtype="0" fill="hold" nodeType="afterEffect">
                                  <p:stCondLst>
                                    <p:cond delay="300"/>
                                  </p:stCondLst>
                                  <p:childTnLst>
                                    <p:set>
                                      <p:cBhvr>
                                        <p:cTn id="15" dur="1" fill="hold">
                                          <p:stCondLst>
                                            <p:cond delay="0"/>
                                          </p:stCondLst>
                                        </p:cTn>
                                        <p:tgtEl>
                                          <p:spTgt spid="36865"/>
                                        </p:tgtEl>
                                        <p:attrNameLst>
                                          <p:attrName>style.visibility</p:attrName>
                                        </p:attrNameLst>
                                      </p:cBhvr>
                                      <p:to>
                                        <p:strVal val="visible"/>
                                      </p:to>
                                    </p:set>
                                  </p:childTnLst>
                                </p:cTn>
                              </p:par>
                            </p:childTnLst>
                          </p:cTn>
                        </p:par>
                        <p:par>
                          <p:cTn id="16" fill="hold">
                            <p:stCondLst>
                              <p:cond delay="1400"/>
                            </p:stCondLst>
                            <p:childTnLst>
                              <p:par>
                                <p:cTn id="17" presetID="1" presetClass="entr" presetSubtype="0" fill="hold" nodeType="afterEffect">
                                  <p:stCondLst>
                                    <p:cond delay="300"/>
                                  </p:stCondLst>
                                  <p:childTnLst>
                                    <p:set>
                                      <p:cBhvr>
                                        <p:cTn id="18" dur="1" fill="hold">
                                          <p:stCondLst>
                                            <p:cond delay="0"/>
                                          </p:stCondLst>
                                        </p:cTn>
                                        <p:tgtEl>
                                          <p:spTgt spid="36869"/>
                                        </p:tgtEl>
                                        <p:attrNameLst>
                                          <p:attrName>style.visibility</p:attrName>
                                        </p:attrNameLst>
                                      </p:cBhvr>
                                      <p:to>
                                        <p:strVal val="visible"/>
                                      </p:to>
                                    </p:set>
                                  </p:childTnLst>
                                </p:cTn>
                              </p:par>
                            </p:childTnLst>
                          </p:cTn>
                        </p:par>
                        <p:par>
                          <p:cTn id="19" fill="hold">
                            <p:stCondLst>
                              <p:cond delay="1700"/>
                            </p:stCondLst>
                            <p:childTnLst>
                              <p:par>
                                <p:cTn id="20" presetID="1" presetClass="entr" presetSubtype="0" fill="hold" nodeType="afterEffect">
                                  <p:stCondLst>
                                    <p:cond delay="300"/>
                                  </p:stCondLst>
                                  <p:childTnLst>
                                    <p:set>
                                      <p:cBhvr>
                                        <p:cTn id="21" dur="1" fill="hold">
                                          <p:stCondLst>
                                            <p:cond delay="0"/>
                                          </p:stCondLst>
                                        </p:cTn>
                                        <p:tgtEl>
                                          <p:spTgt spid="36868"/>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300"/>
                                  </p:stCondLst>
                                  <p:childTnLst>
                                    <p:set>
                                      <p:cBhvr>
                                        <p:cTn id="24" dur="1" fill="hold">
                                          <p:stCondLst>
                                            <p:cond delay="0"/>
                                          </p:stCondLst>
                                        </p:cTn>
                                        <p:tgtEl>
                                          <p:spTgt spid="36871"/>
                                        </p:tgtEl>
                                        <p:attrNameLst>
                                          <p:attrName>style.visibility</p:attrName>
                                        </p:attrNameLst>
                                      </p:cBhvr>
                                      <p:to>
                                        <p:strVal val="visible"/>
                                      </p:to>
                                    </p:set>
                                  </p:childTnLst>
                                </p:cTn>
                              </p:par>
                            </p:childTnLst>
                          </p:cTn>
                        </p:par>
                        <p:par>
                          <p:cTn id="25" fill="hold">
                            <p:stCondLst>
                              <p:cond delay="2300"/>
                            </p:stCondLst>
                            <p:childTnLst>
                              <p:par>
                                <p:cTn id="26" presetID="1" presetClass="entr" presetSubtype="0" fill="hold" nodeType="afterEffect">
                                  <p:stCondLst>
                                    <p:cond delay="300"/>
                                  </p:stCondLst>
                                  <p:childTnLst>
                                    <p:set>
                                      <p:cBhvr>
                                        <p:cTn id="27" dur="1" fill="hold">
                                          <p:stCondLst>
                                            <p:cond delay="0"/>
                                          </p:stCondLst>
                                        </p:cTn>
                                        <p:tgtEl>
                                          <p:spTgt spid="36872"/>
                                        </p:tgtEl>
                                        <p:attrNameLst>
                                          <p:attrName>style.visibility</p:attrName>
                                        </p:attrNameLst>
                                      </p:cBhvr>
                                      <p:to>
                                        <p:strVal val="visible"/>
                                      </p:to>
                                    </p:set>
                                  </p:childTnLst>
                                </p:cTn>
                              </p:par>
                            </p:childTnLst>
                          </p:cTn>
                        </p:par>
                        <p:par>
                          <p:cTn id="28" fill="hold">
                            <p:stCondLst>
                              <p:cond delay="26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xit" presetSubtype="0" fill="hold" nodeType="withEffect">
                                  <p:stCondLst>
                                    <p:cond delay="0"/>
                                  </p:stCondLst>
                                  <p:childTnLst>
                                    <p:animEffect transition="out" filter="fade">
                                      <p:cBhvr>
                                        <p:cTn id="33" dur="2000"/>
                                        <p:tgtEl>
                                          <p:spTgt spid="36866"/>
                                        </p:tgtEl>
                                      </p:cBhvr>
                                    </p:animEffect>
                                    <p:set>
                                      <p:cBhvr>
                                        <p:cTn id="34" dur="1" fill="hold">
                                          <p:stCondLst>
                                            <p:cond delay="1999"/>
                                          </p:stCondLst>
                                        </p:cTn>
                                        <p:tgtEl>
                                          <p:spTgt spid="3686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36867"/>
                                        </p:tgtEl>
                                      </p:cBhvr>
                                    </p:animEffect>
                                    <p:set>
                                      <p:cBhvr>
                                        <p:cTn id="37" dur="1" fill="hold">
                                          <p:stCondLst>
                                            <p:cond delay="1999"/>
                                          </p:stCondLst>
                                        </p:cTn>
                                        <p:tgtEl>
                                          <p:spTgt spid="3686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36865"/>
                                        </p:tgtEl>
                                      </p:cBhvr>
                                    </p:animEffect>
                                    <p:set>
                                      <p:cBhvr>
                                        <p:cTn id="40" dur="1" fill="hold">
                                          <p:stCondLst>
                                            <p:cond delay="1999"/>
                                          </p:stCondLst>
                                        </p:cTn>
                                        <p:tgtEl>
                                          <p:spTgt spid="3686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36869"/>
                                        </p:tgtEl>
                                      </p:cBhvr>
                                    </p:animEffect>
                                    <p:set>
                                      <p:cBhvr>
                                        <p:cTn id="43" dur="1" fill="hold">
                                          <p:stCondLst>
                                            <p:cond delay="1999"/>
                                          </p:stCondLst>
                                        </p:cTn>
                                        <p:tgtEl>
                                          <p:spTgt spid="3686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36868"/>
                                        </p:tgtEl>
                                      </p:cBhvr>
                                    </p:animEffect>
                                    <p:set>
                                      <p:cBhvr>
                                        <p:cTn id="46" dur="1" fill="hold">
                                          <p:stCondLst>
                                            <p:cond delay="1999"/>
                                          </p:stCondLst>
                                        </p:cTn>
                                        <p:tgtEl>
                                          <p:spTgt spid="3686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36870"/>
                                        </p:tgtEl>
                                      </p:cBhvr>
                                    </p:animEffect>
                                    <p:set>
                                      <p:cBhvr>
                                        <p:cTn id="49" dur="1" fill="hold">
                                          <p:stCondLst>
                                            <p:cond delay="1999"/>
                                          </p:stCondLst>
                                        </p:cTn>
                                        <p:tgtEl>
                                          <p:spTgt spid="3687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36871"/>
                                        </p:tgtEl>
                                      </p:cBhvr>
                                    </p:animEffect>
                                    <p:set>
                                      <p:cBhvr>
                                        <p:cTn id="52" dur="1" fill="hold">
                                          <p:stCondLst>
                                            <p:cond delay="1999"/>
                                          </p:stCondLst>
                                        </p:cTn>
                                        <p:tgtEl>
                                          <p:spTgt spid="3687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36872"/>
                                        </p:tgtEl>
                                      </p:cBhvr>
                                    </p:animEffect>
                                    <p:set>
                                      <p:cBhvr>
                                        <p:cTn id="55" dur="1" fill="hold">
                                          <p:stCondLst>
                                            <p:cond delay="1999"/>
                                          </p:stCondLst>
                                        </p:cTn>
                                        <p:tgtEl>
                                          <p:spTgt spid="368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bay.JPG"/>
          <p:cNvPicPr>
            <a:picLocks noChangeAspect="1"/>
          </p:cNvPicPr>
          <p:nvPr/>
        </p:nvPicPr>
        <p:blipFill>
          <a:blip r:embed="rId3" cstate="print"/>
          <a:srcRect r="11565"/>
          <a:stretch>
            <a:fillRect/>
          </a:stretch>
        </p:blipFill>
        <p:spPr>
          <a:xfrm>
            <a:off x="304800" y="1341400"/>
            <a:ext cx="3987800" cy="3496994"/>
          </a:xfrm>
          <a:prstGeom prst="rect">
            <a:avLst/>
          </a:prstGeom>
        </p:spPr>
      </p:pic>
      <p:sp>
        <p:nvSpPr>
          <p:cNvPr id="4" name="Title 3"/>
          <p:cNvSpPr>
            <a:spLocks noGrp="1"/>
          </p:cNvSpPr>
          <p:nvPr>
            <p:ph type="title"/>
          </p:nvPr>
        </p:nvSpPr>
        <p:spPr/>
        <p:txBody>
          <a:bodyPr/>
          <a:lstStyle/>
          <a:p>
            <a:r>
              <a:rPr lang="en-US" dirty="0" smtClean="0"/>
              <a:t>Private Data Collected</a:t>
            </a:r>
            <a:endParaRPr lang="en-US" dirty="0"/>
          </a:p>
        </p:txBody>
      </p:sp>
      <p:pic>
        <p:nvPicPr>
          <p:cNvPr id="6" name="Content Placeholder 5" descr="facebook.jpg"/>
          <p:cNvPicPr>
            <a:picLocks noGrp="1" noChangeAspect="1"/>
          </p:cNvPicPr>
          <p:nvPr>
            <p:ph idx="1"/>
          </p:nvPr>
        </p:nvPicPr>
        <p:blipFill>
          <a:blip r:embed="rId4" cstate="print"/>
          <a:stretch>
            <a:fillRect/>
          </a:stretch>
        </p:blipFill>
        <p:spPr>
          <a:xfrm>
            <a:off x="7666450" y="5791199"/>
            <a:ext cx="1248949" cy="469917"/>
          </a:xfrm>
        </p:spPr>
      </p:pic>
      <p:pic>
        <p:nvPicPr>
          <p:cNvPr id="7" name="Picture 6" descr="logoEbay_x45.gif"/>
          <p:cNvPicPr>
            <a:picLocks noChangeAspect="1"/>
          </p:cNvPicPr>
          <p:nvPr/>
        </p:nvPicPr>
        <p:blipFill>
          <a:blip r:embed="rId5" cstate="print"/>
          <a:stretch>
            <a:fillRect/>
          </a:stretch>
        </p:blipFill>
        <p:spPr>
          <a:xfrm>
            <a:off x="3194825" y="1269187"/>
            <a:ext cx="1047750" cy="428625"/>
          </a:xfrm>
          <a:prstGeom prst="rect">
            <a:avLst/>
          </a:prstGeom>
        </p:spPr>
      </p:pic>
      <p:pic>
        <p:nvPicPr>
          <p:cNvPr id="9" name="Picture 8" descr="facebook registration.PNG"/>
          <p:cNvPicPr>
            <a:picLocks noChangeAspect="1"/>
          </p:cNvPicPr>
          <p:nvPr/>
        </p:nvPicPr>
        <p:blipFill>
          <a:blip r:embed="rId6" cstate="print"/>
          <a:srcRect b="2451"/>
          <a:stretch>
            <a:fillRect/>
          </a:stretch>
        </p:blipFill>
        <p:spPr>
          <a:xfrm>
            <a:off x="5425571" y="2012131"/>
            <a:ext cx="3543300" cy="2620225"/>
          </a:xfrm>
          <a:prstGeom prst="rect">
            <a:avLst/>
          </a:prstGeom>
        </p:spPr>
      </p:pic>
      <p:pic>
        <p:nvPicPr>
          <p:cNvPr id="1026" name="Picture 2"/>
          <p:cNvPicPr>
            <a:picLocks noChangeAspect="1" noChangeArrowheads="1"/>
          </p:cNvPicPr>
          <p:nvPr/>
        </p:nvPicPr>
        <p:blipFill>
          <a:blip r:embed="rId7" cstate="print"/>
          <a:srcRect/>
          <a:stretch>
            <a:fillRect/>
          </a:stretch>
        </p:blipFill>
        <p:spPr bwMode="auto">
          <a:xfrm>
            <a:off x="2635274" y="3597321"/>
            <a:ext cx="3224031" cy="303434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t>
            </a:r>
            <a:endParaRPr lang="en-US"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299" name="Rectangle 3"/>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3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304" name="Rectangle 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3" descr="Bank User"/>
          <p:cNvPicPr>
            <a:picLocks noChangeAspect="1" noChangeArrowheads="1"/>
          </p:cNvPicPr>
          <p:nvPr/>
        </p:nvPicPr>
        <p:blipFill>
          <a:blip r:embed="rId3" cstate="print"/>
          <a:srcRect/>
          <a:stretch>
            <a:fillRect/>
          </a:stretch>
        </p:blipFill>
        <p:spPr bwMode="auto">
          <a:xfrm>
            <a:off x="1181538" y="4528644"/>
            <a:ext cx="1051786" cy="1051786"/>
          </a:xfrm>
          <a:prstGeom prst="rect">
            <a:avLst/>
          </a:prstGeom>
          <a:noFill/>
        </p:spPr>
      </p:pic>
      <p:grpSp>
        <p:nvGrpSpPr>
          <p:cNvPr id="16" name="Groupe 15"/>
          <p:cNvGrpSpPr/>
          <p:nvPr/>
        </p:nvGrpSpPr>
        <p:grpSpPr>
          <a:xfrm>
            <a:off x="2708850" y="1136808"/>
            <a:ext cx="5471761" cy="2916621"/>
            <a:chOff x="2708850" y="1136808"/>
            <a:chExt cx="5471761" cy="2916621"/>
          </a:xfrm>
        </p:grpSpPr>
        <p:sp>
          <p:nvSpPr>
            <p:cNvPr id="11" name="Pensées 10"/>
            <p:cNvSpPr/>
            <p:nvPr/>
          </p:nvSpPr>
          <p:spPr bwMode="gray">
            <a:xfrm>
              <a:off x="2708850" y="1136808"/>
              <a:ext cx="5471761" cy="2916621"/>
            </a:xfrm>
            <a:prstGeom prst="cloudCallout">
              <a:avLst>
                <a:gd name="adj1" fmla="val -61174"/>
                <a:gd name="adj2" fmla="val 68215"/>
              </a:avLst>
            </a:prstGeom>
            <a:ln>
              <a:headEnd/>
              <a:tailEnd/>
            </a:ln>
          </p:spPr>
          <p:style>
            <a:lnRef idx="1">
              <a:schemeClr val="accent3"/>
            </a:lnRef>
            <a:fillRef idx="3">
              <a:schemeClr val="accent3"/>
            </a:fillRef>
            <a:effectRef idx="2">
              <a:schemeClr val="accent3"/>
            </a:effectRef>
            <a:fontRef idx="minor">
              <a:schemeClr val="lt1"/>
            </a:fontRef>
          </p:style>
          <p:txBody>
            <a:bodyPr lIns="90000" tIns="72000" rIns="90000" bIns="72000" rtlCol="0" anchor="ctr"/>
            <a:lstStyle/>
            <a:p>
              <a:pPr fontAlgn="base">
                <a:spcBef>
                  <a:spcPct val="50000"/>
                </a:spcBef>
                <a:spcAft>
                  <a:spcPct val="0"/>
                </a:spcAft>
                <a:buClr>
                  <a:srgbClr val="F0AB00"/>
                </a:buClr>
                <a:buSzPct val="80000"/>
              </a:pPr>
              <a:endParaRPr kumimoji="0" lang="fr-FR" sz="14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4" name="ZoneTexte 13"/>
            <p:cNvSpPr txBox="1"/>
            <p:nvPr/>
          </p:nvSpPr>
          <p:spPr>
            <a:xfrm>
              <a:off x="3398594" y="1518557"/>
              <a:ext cx="4455449" cy="2139047"/>
            </a:xfrm>
            <a:prstGeom prst="rect">
              <a:avLst/>
            </a:prstGeom>
            <a:noFill/>
          </p:spPr>
          <p:txBody>
            <a:bodyPr wrap="square" rtlCol="0">
              <a:spAutoFit/>
            </a:bodyPr>
            <a:lstStyle/>
            <a:p>
              <a:pPr fontAlgn="base">
                <a:spcBef>
                  <a:spcPct val="50000"/>
                </a:spcBef>
                <a:spcAft>
                  <a:spcPct val="0"/>
                </a:spcAft>
                <a:buClr>
                  <a:srgbClr val="F0AB00"/>
                </a:buClr>
                <a:buSzPct val="80000"/>
              </a:pPr>
              <a:r>
                <a:rPr lang="en-US" sz="1400" kern="0" dirty="0" smtClean="0">
                  <a:solidFill>
                    <a:schemeClr val="bg1"/>
                  </a:solidFill>
                  <a:ea typeface="Arial Unicode MS" pitchFamily="34" charset="-128"/>
                  <a:cs typeface="Arial Unicode MS" pitchFamily="34" charset="-128"/>
                </a:rPr>
                <a:t>Is the information necessary for the online activity I am engaging in?</a:t>
              </a:r>
            </a:p>
            <a:p>
              <a:pPr fontAlgn="base">
                <a:spcBef>
                  <a:spcPct val="50000"/>
                </a:spcBef>
                <a:spcAft>
                  <a:spcPct val="0"/>
                </a:spcAft>
                <a:buClr>
                  <a:srgbClr val="F0AB00"/>
                </a:buClr>
                <a:buSzPct val="80000"/>
              </a:pPr>
              <a:r>
                <a:rPr lang="en-US" sz="1400" kern="0" dirty="0" smtClean="0">
                  <a:solidFill>
                    <a:schemeClr val="bg1"/>
                  </a:solidFill>
                  <a:ea typeface="Arial Unicode MS" pitchFamily="34" charset="-128"/>
                  <a:cs typeface="Arial Unicode MS" pitchFamily="34" charset="-128"/>
                </a:rPr>
                <a:t>How does the website use personal information once it is collected?</a:t>
              </a:r>
            </a:p>
            <a:p>
              <a:pPr fontAlgn="base">
                <a:spcBef>
                  <a:spcPct val="50000"/>
                </a:spcBef>
                <a:spcAft>
                  <a:spcPct val="0"/>
                </a:spcAft>
                <a:buClr>
                  <a:srgbClr val="F0AB00"/>
                </a:buClr>
                <a:buSzPct val="80000"/>
              </a:pPr>
              <a:r>
                <a:rPr lang="en-US" sz="1400" kern="0" dirty="0" smtClean="0">
                  <a:solidFill>
                    <a:schemeClr val="bg1"/>
                  </a:solidFill>
                  <a:ea typeface="Arial Unicode MS" pitchFamily="34" charset="-128"/>
                  <a:cs typeface="Arial Unicode MS" pitchFamily="34" charset="-128"/>
                </a:rPr>
                <a:t>Do I have a choice about the way information about me is used or shared? </a:t>
              </a:r>
            </a:p>
            <a:p>
              <a:pPr fontAlgn="base">
                <a:spcBef>
                  <a:spcPct val="50000"/>
                </a:spcBef>
                <a:spcAft>
                  <a:spcPct val="0"/>
                </a:spcAft>
                <a:buClr>
                  <a:srgbClr val="F0AB00"/>
                </a:buClr>
                <a:buSzPct val="80000"/>
              </a:pPr>
              <a:r>
                <a:rPr lang="en-US" sz="1400" kern="0" smtClean="0">
                  <a:solidFill>
                    <a:schemeClr val="bg1"/>
                  </a:solidFill>
                  <a:ea typeface="Arial Unicode MS" pitchFamily="34" charset="-128"/>
                  <a:cs typeface="Arial Unicode MS" pitchFamily="34" charset="-128"/>
                </a:rPr>
                <a:t>What guaranties </a:t>
              </a:r>
              <a:r>
                <a:rPr lang="en-US" sz="1400" kern="0" dirty="0" smtClean="0">
                  <a:solidFill>
                    <a:schemeClr val="bg1"/>
                  </a:solidFill>
                  <a:ea typeface="Arial Unicode MS" pitchFamily="34" charset="-128"/>
                  <a:cs typeface="Arial Unicode MS" pitchFamily="34" charset="-128"/>
                </a:rPr>
                <a:t>do I have that the information is protected?</a:t>
              </a:r>
              <a:endParaRPr lang="fr-FR" sz="1400" kern="0" dirty="0" smtClean="0">
                <a:solidFill>
                  <a:schemeClr val="bg1"/>
                </a:solidFill>
                <a:ea typeface="Arial Unicode MS" pitchFamily="34" charset="-128"/>
                <a:cs typeface="Arial Unicode MS" pitchFamily="34" charset="-128"/>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Privacy</a:t>
            </a:r>
            <a:r>
              <a:rPr lang="fr-FR" dirty="0" smtClean="0"/>
              <a:t> </a:t>
            </a:r>
            <a:r>
              <a:rPr lang="fr-FR" dirty="0" err="1" smtClean="0"/>
              <a:t>Policies</a:t>
            </a:r>
            <a:r>
              <a:rPr lang="fr-FR" dirty="0" smtClean="0"/>
              <a:t> Say ?</a:t>
            </a:r>
            <a:endParaRPr lang="fr-FR" dirty="0"/>
          </a:p>
        </p:txBody>
      </p:sp>
      <p:sp>
        <p:nvSpPr>
          <p:cNvPr id="3" name="Text Placeholder 2"/>
          <p:cNvSpPr>
            <a:spLocks noGrp="1"/>
          </p:cNvSpPr>
          <p:nvPr>
            <p:ph type="body" sz="quarter" idx="11"/>
          </p:nvPr>
        </p:nvSpPr>
        <p:spPr/>
        <p:txBody>
          <a:bodyPr/>
          <a:lstStyle/>
          <a:p>
            <a:endParaRPr lang="fr-FR"/>
          </a:p>
        </p:txBody>
      </p:sp>
      <p:pic>
        <p:nvPicPr>
          <p:cNvPr id="4" name="Image 10" descr="fb1.jpg"/>
          <p:cNvPicPr>
            <a:picLocks noChangeAspect="1"/>
          </p:cNvPicPr>
          <p:nvPr/>
        </p:nvPicPr>
        <p:blipFill>
          <a:blip r:embed="rId3" cstate="print"/>
          <a:srcRect l="962" t="3778" r="1694"/>
          <a:stretch>
            <a:fillRect/>
          </a:stretch>
        </p:blipFill>
        <p:spPr>
          <a:xfrm>
            <a:off x="220353" y="2613889"/>
            <a:ext cx="8409709" cy="2062163"/>
          </a:xfrm>
          <a:prstGeom prst="rect">
            <a:avLst/>
          </a:prstGeom>
          <a:ln>
            <a:solidFill>
              <a:schemeClr val="bg1">
                <a:lumMod val="75000"/>
              </a:schemeClr>
            </a:solidFill>
          </a:ln>
        </p:spPr>
      </p:pic>
      <p:pic>
        <p:nvPicPr>
          <p:cNvPr id="5" name="Espace réservé du contenu 7" descr="EbayPrivicy1.JPG"/>
          <p:cNvPicPr>
            <a:picLocks noChangeAspect="1"/>
          </p:cNvPicPr>
          <p:nvPr/>
        </p:nvPicPr>
        <p:blipFill>
          <a:blip r:embed="rId4" cstate="print"/>
          <a:stretch>
            <a:fillRect/>
          </a:stretch>
        </p:blipFill>
        <p:spPr>
          <a:xfrm>
            <a:off x="223681" y="1683482"/>
            <a:ext cx="6953250" cy="352425"/>
          </a:xfrm>
          <a:prstGeom prst="rect">
            <a:avLst/>
          </a:prstGeom>
          <a:ln>
            <a:solidFill>
              <a:schemeClr val="bg1">
                <a:lumMod val="75000"/>
              </a:schemeClr>
            </a:solidFill>
          </a:ln>
        </p:spPr>
      </p:pic>
      <p:pic>
        <p:nvPicPr>
          <p:cNvPr id="6" name="Image 9" descr="fbprivacy2.JPG"/>
          <p:cNvPicPr>
            <a:picLocks noChangeAspect="1"/>
          </p:cNvPicPr>
          <p:nvPr/>
        </p:nvPicPr>
        <p:blipFill>
          <a:blip r:embed="rId5" cstate="print"/>
          <a:stretch>
            <a:fillRect/>
          </a:stretch>
        </p:blipFill>
        <p:spPr>
          <a:xfrm>
            <a:off x="185058" y="5418507"/>
            <a:ext cx="8915400" cy="342900"/>
          </a:xfrm>
          <a:prstGeom prst="rect">
            <a:avLst/>
          </a:prstGeom>
          <a:ln>
            <a:solidFill>
              <a:schemeClr val="bg1">
                <a:lumMod val="75000"/>
              </a:schemeClr>
            </a:solidFill>
          </a:ln>
        </p:spPr>
      </p:pic>
      <p:sp>
        <p:nvSpPr>
          <p:cNvPr id="7" name="Rectangle 6"/>
          <p:cNvSpPr/>
          <p:nvPr/>
        </p:nvSpPr>
        <p:spPr bwMode="gray">
          <a:xfrm>
            <a:off x="87087" y="2815771"/>
            <a:ext cx="8969829" cy="2772229"/>
          </a:xfrm>
          <a:prstGeom prst="rect">
            <a:avLst/>
          </a:prstGeom>
          <a:solidFill>
            <a:schemeClr val="bg1">
              <a:lumMod val="75000"/>
              <a:alpha val="75000"/>
            </a:schemeClr>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fr-FR"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Image 6" descr="receiveAndStore.jpg"/>
          <p:cNvPicPr>
            <a:picLocks noChangeAspect="1"/>
          </p:cNvPicPr>
          <p:nvPr/>
        </p:nvPicPr>
        <p:blipFill>
          <a:blip r:embed="rId6" cstate="print"/>
          <a:stretch>
            <a:fillRect/>
          </a:stretch>
        </p:blipFill>
        <p:spPr>
          <a:xfrm>
            <a:off x="1702421" y="1698830"/>
            <a:ext cx="4838700" cy="304800"/>
          </a:xfrm>
          <a:prstGeom prst="rect">
            <a:avLst/>
          </a:prstGeom>
          <a:ln w="19050" cap="flat">
            <a:solidFill>
              <a:schemeClr val="accent1"/>
            </a:solidFill>
            <a:round/>
          </a:ln>
        </p:spPr>
      </p:pic>
      <p:pic>
        <p:nvPicPr>
          <p:cNvPr id="9" name="Image 12" descr="fb2.jpg"/>
          <p:cNvPicPr>
            <a:picLocks noChangeAspect="1"/>
          </p:cNvPicPr>
          <p:nvPr/>
        </p:nvPicPr>
        <p:blipFill>
          <a:blip r:embed="rId7" cstate="print"/>
          <a:stretch>
            <a:fillRect/>
          </a:stretch>
        </p:blipFill>
        <p:spPr>
          <a:xfrm>
            <a:off x="543575" y="3706258"/>
            <a:ext cx="7443321" cy="269965"/>
          </a:xfrm>
          <a:prstGeom prst="rect">
            <a:avLst/>
          </a:prstGeom>
          <a:ln>
            <a:solidFill>
              <a:schemeClr val="accent1"/>
            </a:solidFill>
          </a:ln>
        </p:spPr>
      </p:pic>
      <p:pic>
        <p:nvPicPr>
          <p:cNvPr id="10" name="Image 11" descr="fb3.jpg"/>
          <p:cNvPicPr>
            <a:picLocks noChangeAspect="1"/>
          </p:cNvPicPr>
          <p:nvPr/>
        </p:nvPicPr>
        <p:blipFill>
          <a:blip r:embed="rId8" cstate="print"/>
          <a:stretch>
            <a:fillRect/>
          </a:stretch>
        </p:blipFill>
        <p:spPr>
          <a:xfrm>
            <a:off x="119411" y="5423085"/>
            <a:ext cx="8955314" cy="193444"/>
          </a:xfrm>
          <a:prstGeom prst="rect">
            <a:avLst/>
          </a:prstGeom>
          <a:ln>
            <a:solidFill>
              <a:schemeClr val="accent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100"/>
                                        <p:tgtEl>
                                          <p:spTgt spid="7"/>
                                        </p:tgtEl>
                                      </p:cBhvr>
                                    </p:animEffect>
                                  </p:childTnLst>
                                </p:cTn>
                              </p:par>
                              <p:par>
                                <p:cTn id="8" presetID="53" presetClass="entr" presetSubtype="0" fill="hold" nodeType="withEffect">
                                  <p:stCondLst>
                                    <p:cond delay="0"/>
                                  </p:stCondLst>
                                  <p:iterate type="lt">
                                    <p:tmPct val="0"/>
                                  </p:iterate>
                                  <p:childTnLst>
                                    <p:set>
                                      <p:cBhvr>
                                        <p:cTn id="9" dur="1" fill="hold">
                                          <p:stCondLst>
                                            <p:cond delay="0"/>
                                          </p:stCondLst>
                                        </p:cTn>
                                        <p:tgtEl>
                                          <p:spTgt spid="8"/>
                                        </p:tgtEl>
                                        <p:attrNameLst>
                                          <p:attrName>style.visibility</p:attrName>
                                        </p:attrNameLst>
                                      </p:cBhvr>
                                      <p:to>
                                        <p:strVal val="visible"/>
                                      </p:to>
                                    </p:set>
                                    <p:anim calcmode="lin" valueType="num">
                                      <p:cBhvr>
                                        <p:cTn id="10" dur="1600" fill="hold"/>
                                        <p:tgtEl>
                                          <p:spTgt spid="8"/>
                                        </p:tgtEl>
                                        <p:attrNameLst>
                                          <p:attrName>ppt_w</p:attrName>
                                        </p:attrNameLst>
                                      </p:cBhvr>
                                      <p:tavLst>
                                        <p:tav tm="0">
                                          <p:val>
                                            <p:fltVal val="0"/>
                                          </p:val>
                                        </p:tav>
                                        <p:tav tm="100000">
                                          <p:val>
                                            <p:strVal val="#ppt_w"/>
                                          </p:val>
                                        </p:tav>
                                      </p:tavLst>
                                    </p:anim>
                                    <p:anim calcmode="lin" valueType="num">
                                      <p:cBhvr>
                                        <p:cTn id="11" dur="1600" fill="hold"/>
                                        <p:tgtEl>
                                          <p:spTgt spid="8"/>
                                        </p:tgtEl>
                                        <p:attrNameLst>
                                          <p:attrName>ppt_h</p:attrName>
                                        </p:attrNameLst>
                                      </p:cBhvr>
                                      <p:tavLst>
                                        <p:tav tm="0">
                                          <p:val>
                                            <p:fltVal val="0"/>
                                          </p:val>
                                        </p:tav>
                                        <p:tav tm="100000">
                                          <p:val>
                                            <p:strVal val="#ppt_h"/>
                                          </p:val>
                                        </p:tav>
                                      </p:tavLst>
                                    </p:anim>
                                    <p:animEffect transition="in" filter="fade">
                                      <p:cBhvr>
                                        <p:cTn id="12" dur="1600"/>
                                        <p:tgtEl>
                                          <p:spTgt spid="8"/>
                                        </p:tgtEl>
                                      </p:cBhvr>
                                    </p:animEffect>
                                  </p:childTnLst>
                                </p:cTn>
                              </p:par>
                              <p:par>
                                <p:cTn id="13" presetID="42" presetClass="path" presetSubtype="0" accel="50000" decel="50000" fill="hold" nodeType="withEffect">
                                  <p:stCondLst>
                                    <p:cond delay="400"/>
                                  </p:stCondLst>
                                  <p:iterate type="lt">
                                    <p:tmPct val="0"/>
                                  </p:iterate>
                                  <p:childTnLst>
                                    <p:animMotion origin="layout" path="M -4.44444E-6 2.59259E-6 L -4.44444E-6 0.20416 " pathEditMode="relative" rAng="0" ptsTypes="AA">
                                      <p:cBhvr>
                                        <p:cTn id="14" dur="1200" fill="hold"/>
                                        <p:tgtEl>
                                          <p:spTgt spid="8"/>
                                        </p:tgtEl>
                                        <p:attrNameLst>
                                          <p:attrName>ppt_x</p:attrName>
                                          <p:attrName>ppt_y</p:attrName>
                                        </p:attrNameLst>
                                      </p:cBhvr>
                                      <p:rCtr x="0" y="102"/>
                                    </p:animMotion>
                                  </p:childTnLst>
                                </p:cTn>
                              </p:par>
                              <p:par>
                                <p:cTn id="15" presetID="53"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64" presetClass="path" presetSubtype="0" accel="50000" decel="50000" fill="hold" nodeType="withEffect">
                                  <p:stCondLst>
                                    <p:cond delay="400"/>
                                  </p:stCondLst>
                                  <p:childTnLst>
                                    <p:animMotion origin="layout" path="M -4.16667E-6 -1.11111E-6 L 0.00139 -0.14954 " pathEditMode="relative" rAng="0" ptsTypes="AA">
                                      <p:cBhvr>
                                        <p:cTn id="21" dur="2000" fill="hold"/>
                                        <p:tgtEl>
                                          <p:spTgt spid="10"/>
                                        </p:tgtEl>
                                        <p:attrNameLst>
                                          <p:attrName>ppt_x</p:attrName>
                                          <p:attrName>ppt_y</p:attrName>
                                        </p:attrNameLst>
                                      </p:cBhvr>
                                      <p:rCtr x="1" y="-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Privacy</a:t>
            </a:r>
            <a:r>
              <a:rPr lang="fr-FR" dirty="0" smtClean="0"/>
              <a:t> </a:t>
            </a:r>
            <a:r>
              <a:rPr lang="fr-FR" dirty="0" err="1" smtClean="0"/>
              <a:t>Policies</a:t>
            </a:r>
            <a:r>
              <a:rPr lang="fr-FR" dirty="0" smtClean="0"/>
              <a:t> Say ?</a:t>
            </a:r>
            <a:endParaRPr lang="fr-FR" dirty="0"/>
          </a:p>
        </p:txBody>
      </p:sp>
      <p:sp>
        <p:nvSpPr>
          <p:cNvPr id="3" name="Text Placeholder 2"/>
          <p:cNvSpPr>
            <a:spLocks noGrp="1"/>
          </p:cNvSpPr>
          <p:nvPr>
            <p:ph type="body" sz="quarter" idx="11"/>
          </p:nvPr>
        </p:nvSpPr>
        <p:spPr/>
        <p:txBody>
          <a:bodyPr/>
          <a:lstStyle/>
          <a:p>
            <a:endParaRPr lang="fr-FR"/>
          </a:p>
        </p:txBody>
      </p:sp>
      <p:pic>
        <p:nvPicPr>
          <p:cNvPr id="4" name="Content Placeholder 5" descr="EbayPrivicy4.JPG"/>
          <p:cNvPicPr>
            <a:picLocks noChangeAspect="1"/>
          </p:cNvPicPr>
          <p:nvPr/>
        </p:nvPicPr>
        <p:blipFill>
          <a:blip r:embed="rId2" cstate="print"/>
          <a:stretch>
            <a:fillRect/>
          </a:stretch>
        </p:blipFill>
        <p:spPr>
          <a:xfrm>
            <a:off x="150813" y="1171226"/>
            <a:ext cx="8842375" cy="5444235"/>
          </a:xfrm>
          <a:prstGeom prst="rect">
            <a:avLst/>
          </a:prstGeom>
        </p:spPr>
      </p:pic>
      <p:sp>
        <p:nvSpPr>
          <p:cNvPr id="5" name="Rectangle 4"/>
          <p:cNvSpPr/>
          <p:nvPr/>
        </p:nvSpPr>
        <p:spPr bwMode="gray">
          <a:xfrm>
            <a:off x="152400" y="4927600"/>
            <a:ext cx="1358900" cy="152400"/>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Rectangle 5"/>
          <p:cNvSpPr/>
          <p:nvPr/>
        </p:nvSpPr>
        <p:spPr bwMode="gray">
          <a:xfrm>
            <a:off x="152400" y="3505200"/>
            <a:ext cx="3276600" cy="165100"/>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7" name="Rectangle 6"/>
          <p:cNvSpPr/>
          <p:nvPr/>
        </p:nvSpPr>
        <p:spPr bwMode="gray">
          <a:xfrm>
            <a:off x="180109" y="4322619"/>
            <a:ext cx="1510146" cy="152399"/>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8" name="Rectangle 7"/>
          <p:cNvSpPr/>
          <p:nvPr/>
        </p:nvSpPr>
        <p:spPr bwMode="gray">
          <a:xfrm>
            <a:off x="180109" y="3034146"/>
            <a:ext cx="1496291" cy="152399"/>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 name="Rectangle 8"/>
          <p:cNvSpPr/>
          <p:nvPr/>
        </p:nvSpPr>
        <p:spPr bwMode="gray">
          <a:xfrm>
            <a:off x="166255" y="3976255"/>
            <a:ext cx="2092036" cy="180109"/>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Rectangle 9"/>
          <p:cNvSpPr/>
          <p:nvPr/>
        </p:nvSpPr>
        <p:spPr bwMode="gray">
          <a:xfrm>
            <a:off x="180109" y="5624946"/>
            <a:ext cx="2438400" cy="166254"/>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1" name="Rectangle 10"/>
          <p:cNvSpPr/>
          <p:nvPr/>
        </p:nvSpPr>
        <p:spPr bwMode="gray">
          <a:xfrm>
            <a:off x="166260" y="5264728"/>
            <a:ext cx="1163776" cy="152399"/>
          </a:xfrm>
          <a:prstGeom prst="rect">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Graphisme\Emoticone\www.rokey.net\popo_emotions_96X96\9.jpg"/>
          <p:cNvPicPr>
            <a:picLocks noChangeAspect="1" noChangeArrowheads="1"/>
          </p:cNvPicPr>
          <p:nvPr/>
        </p:nvPicPr>
        <p:blipFill>
          <a:blip r:embed="rId3" cstate="print"/>
          <a:srcRect/>
          <a:stretch>
            <a:fillRect/>
          </a:stretch>
        </p:blipFill>
        <p:spPr bwMode="auto">
          <a:xfrm>
            <a:off x="4218432" y="3038856"/>
            <a:ext cx="1652016" cy="1652016"/>
          </a:xfrm>
          <a:prstGeom prst="rect">
            <a:avLst/>
          </a:prstGeom>
          <a:noFill/>
        </p:spPr>
      </p:pic>
      <p:sp>
        <p:nvSpPr>
          <p:cNvPr id="2" name="Titre 1"/>
          <p:cNvSpPr>
            <a:spLocks noGrp="1"/>
          </p:cNvSpPr>
          <p:nvPr>
            <p:ph type="title"/>
          </p:nvPr>
        </p:nvSpPr>
        <p:spPr/>
        <p:txBody>
          <a:bodyPr/>
          <a:lstStyle/>
          <a:p>
            <a:r>
              <a:rPr lang="en-US" dirty="0" smtClean="0"/>
              <a:t>Not Clear, Boring !!!</a:t>
            </a:r>
            <a:endParaRPr lang="fr-FR" dirty="0"/>
          </a:p>
        </p:txBody>
      </p:sp>
      <p:pic>
        <p:nvPicPr>
          <p:cNvPr id="6" name="Picture 7" descr="alert"/>
          <p:cNvPicPr>
            <a:picLocks noChangeAspect="1" noChangeArrowheads="1"/>
          </p:cNvPicPr>
          <p:nvPr/>
        </p:nvPicPr>
        <p:blipFill>
          <a:blip r:embed="rId4" cstate="print"/>
          <a:srcRect/>
          <a:stretch>
            <a:fillRect/>
          </a:stretch>
        </p:blipFill>
        <p:spPr bwMode="auto">
          <a:xfrm>
            <a:off x="580230" y="5048318"/>
            <a:ext cx="1433945" cy="1433945"/>
          </a:xfrm>
          <a:prstGeom prst="rect">
            <a:avLst/>
          </a:prstGeom>
          <a:noFill/>
          <a:ln w="9525">
            <a:noFill/>
            <a:miter lim="800000"/>
            <a:headEnd/>
            <a:tailEnd/>
          </a:ln>
        </p:spPr>
      </p:pic>
      <p:sp>
        <p:nvSpPr>
          <p:cNvPr id="7" name="ZoneTexte 6"/>
          <p:cNvSpPr txBox="1"/>
          <p:nvPr/>
        </p:nvSpPr>
        <p:spPr>
          <a:xfrm>
            <a:off x="2161309" y="5209309"/>
            <a:ext cx="184731" cy="338554"/>
          </a:xfrm>
          <a:prstGeom prst="rect">
            <a:avLst/>
          </a:prstGeom>
          <a:noFill/>
        </p:spPr>
        <p:txBody>
          <a:bodyPr wrap="none" rtlCol="0">
            <a:spAutoFit/>
          </a:bodyPr>
          <a:lstStyle/>
          <a:p>
            <a:pPr fontAlgn="base">
              <a:spcBef>
                <a:spcPct val="50000"/>
              </a:spcBef>
              <a:spcAft>
                <a:spcPct val="0"/>
              </a:spcAft>
              <a:buClr>
                <a:srgbClr val="F0AB00"/>
              </a:buClr>
              <a:buSzPct val="80000"/>
            </a:pPr>
            <a:endParaRPr lang="fr-FR" kern="0" dirty="0" smtClean="0">
              <a:ea typeface="Arial Unicode MS" pitchFamily="34" charset="-128"/>
              <a:cs typeface="Arial Unicode MS" pitchFamily="34" charset="-128"/>
            </a:endParaRPr>
          </a:p>
        </p:txBody>
      </p:sp>
      <p:sp>
        <p:nvSpPr>
          <p:cNvPr id="13" name="ZoneTexte 12"/>
          <p:cNvSpPr txBox="1"/>
          <p:nvPr/>
        </p:nvSpPr>
        <p:spPr>
          <a:xfrm>
            <a:off x="2087049" y="5570637"/>
            <a:ext cx="3209533" cy="461665"/>
          </a:xfrm>
          <a:prstGeom prst="rect">
            <a:avLst/>
          </a:prstGeom>
          <a:noFill/>
        </p:spPr>
        <p:txBody>
          <a:bodyPr wrap="none" rtlCol="0">
            <a:spAutoFit/>
          </a:bodyPr>
          <a:lstStyle/>
          <a:p>
            <a:r>
              <a:rPr lang="fr-FR" sz="2400" b="1" kern="0" dirty="0" smtClean="0">
                <a:solidFill>
                  <a:schemeClr val="accent1"/>
                </a:solidFill>
                <a:ea typeface="Arial Unicode MS" pitchFamily="34" charset="-128"/>
                <a:cs typeface="Arial Unicode MS" pitchFamily="34" charset="-128"/>
              </a:rPr>
              <a:t>No one </a:t>
            </a:r>
            <a:r>
              <a:rPr lang="fr-FR" sz="2400" b="1" kern="0" dirty="0" err="1" smtClean="0">
                <a:solidFill>
                  <a:schemeClr val="accent1"/>
                </a:solidFill>
                <a:ea typeface="Arial Unicode MS" pitchFamily="34" charset="-128"/>
                <a:cs typeface="Arial Unicode MS" pitchFamily="34" charset="-128"/>
              </a:rPr>
              <a:t>reads</a:t>
            </a:r>
            <a:r>
              <a:rPr lang="fr-FR" sz="2400" b="1" kern="0" dirty="0" smtClean="0">
                <a:solidFill>
                  <a:schemeClr val="accent1"/>
                </a:solidFill>
                <a:ea typeface="Arial Unicode MS" pitchFamily="34" charset="-128"/>
                <a:cs typeface="Arial Unicode MS" pitchFamily="34" charset="-128"/>
              </a:rPr>
              <a:t> </a:t>
            </a:r>
            <a:r>
              <a:rPr lang="fr-FR" sz="2400" b="1" kern="0" dirty="0" err="1" smtClean="0">
                <a:solidFill>
                  <a:schemeClr val="accent1"/>
                </a:solidFill>
                <a:ea typeface="Arial Unicode MS" pitchFamily="34" charset="-128"/>
                <a:cs typeface="Arial Unicode MS" pitchFamily="34" charset="-128"/>
              </a:rPr>
              <a:t>it</a:t>
            </a:r>
            <a:r>
              <a:rPr lang="fr-FR" sz="2400" b="1" kern="0" dirty="0" smtClean="0">
                <a:solidFill>
                  <a:schemeClr val="accent1"/>
                </a:solidFill>
                <a:ea typeface="Arial Unicode MS" pitchFamily="34" charset="-128"/>
                <a:cs typeface="Arial Unicode MS" pitchFamily="34" charset="-128"/>
              </a:rPr>
              <a:t> !!!!!!!</a:t>
            </a:r>
          </a:p>
        </p:txBody>
      </p:sp>
      <p:pic>
        <p:nvPicPr>
          <p:cNvPr id="1026" name="Picture 2" descr="H:\Graphisme\Emoticone\www.rokey.net\popo_emotions_addon_96x96\tire.jpg"/>
          <p:cNvPicPr>
            <a:picLocks noChangeAspect="1" noChangeArrowheads="1"/>
          </p:cNvPicPr>
          <p:nvPr/>
        </p:nvPicPr>
        <p:blipFill>
          <a:blip r:embed="rId5" cstate="print"/>
          <a:srcRect/>
          <a:stretch>
            <a:fillRect/>
          </a:stretch>
        </p:blipFill>
        <p:spPr bwMode="auto">
          <a:xfrm>
            <a:off x="4187952" y="3063240"/>
            <a:ext cx="1645920" cy="1645920"/>
          </a:xfrm>
          <a:prstGeom prst="rect">
            <a:avLst/>
          </a:prstGeom>
          <a:noFill/>
        </p:spPr>
      </p:pic>
      <p:sp>
        <p:nvSpPr>
          <p:cNvPr id="17" name="Pensées 16"/>
          <p:cNvSpPr/>
          <p:nvPr/>
        </p:nvSpPr>
        <p:spPr bwMode="gray">
          <a:xfrm flipH="1">
            <a:off x="402334" y="1828800"/>
            <a:ext cx="3367219" cy="1401669"/>
          </a:xfrm>
          <a:prstGeom prst="cloudCallout">
            <a:avLst>
              <a:gd name="adj1" fmla="val -61174"/>
              <a:gd name="adj2" fmla="val 68215"/>
            </a:avLst>
          </a:prstGeom>
          <a:ln>
            <a:headEnd/>
            <a:tailEnd/>
          </a:ln>
        </p:spPr>
        <p:style>
          <a:lnRef idx="1">
            <a:schemeClr val="accent3"/>
          </a:lnRef>
          <a:fillRef idx="3">
            <a:schemeClr val="accent3"/>
          </a:fillRef>
          <a:effectRef idx="2">
            <a:schemeClr val="accent3"/>
          </a:effectRef>
          <a:fontRef idx="minor">
            <a:schemeClr val="lt1"/>
          </a:fontRef>
        </p:style>
        <p:txBody>
          <a:bodyPr lIns="90000" tIns="72000" rIns="90000" bIns="72000" rtlCol="0" anchor="ctr"/>
          <a:lstStyle/>
          <a:p>
            <a:pPr fontAlgn="base">
              <a:spcBef>
                <a:spcPct val="50000"/>
              </a:spcBef>
              <a:spcAft>
                <a:spcPct val="0"/>
              </a:spcAft>
              <a:buClr>
                <a:srgbClr val="F0AB00"/>
              </a:buClr>
              <a:buSzPct val="80000"/>
            </a:pPr>
            <a:endParaRPr kumimoji="0" lang="fr-FR" sz="14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8" name="ZoneTexte 17"/>
          <p:cNvSpPr txBox="1"/>
          <p:nvPr/>
        </p:nvSpPr>
        <p:spPr>
          <a:xfrm>
            <a:off x="841249" y="1966284"/>
            <a:ext cx="2962656" cy="954107"/>
          </a:xfrm>
          <a:prstGeom prst="rect">
            <a:avLst/>
          </a:prstGeom>
          <a:noFill/>
        </p:spPr>
        <p:txBody>
          <a:bodyPr wrap="square" rtlCol="0">
            <a:spAutoFit/>
          </a:bodyPr>
          <a:lstStyle/>
          <a:p>
            <a:r>
              <a:rPr lang="fr-FR" sz="1400" dirty="0" smtClean="0">
                <a:solidFill>
                  <a:schemeClr val="bg1"/>
                </a:solidFill>
              </a:rPr>
              <a:t>So do </a:t>
            </a:r>
            <a:r>
              <a:rPr lang="fr-FR" sz="1400" dirty="0" err="1" smtClean="0">
                <a:solidFill>
                  <a:schemeClr val="bg1"/>
                </a:solidFill>
              </a:rPr>
              <a:t>we</a:t>
            </a:r>
            <a:r>
              <a:rPr lang="fr-FR" sz="1400" dirty="0" smtClean="0">
                <a:solidFill>
                  <a:schemeClr val="bg1"/>
                </a:solidFill>
              </a:rPr>
              <a:t> </a:t>
            </a:r>
            <a:r>
              <a:rPr lang="fr-FR" sz="1400" dirty="0" err="1" smtClean="0">
                <a:solidFill>
                  <a:schemeClr val="bg1"/>
                </a:solidFill>
              </a:rPr>
              <a:t>need</a:t>
            </a:r>
            <a:r>
              <a:rPr lang="fr-FR" sz="1400" dirty="0" smtClean="0">
                <a:solidFill>
                  <a:schemeClr val="bg1"/>
                </a:solidFill>
              </a:rPr>
              <a:t> to </a:t>
            </a:r>
            <a:r>
              <a:rPr lang="fr-FR" sz="1400" dirty="0" err="1" smtClean="0">
                <a:solidFill>
                  <a:schemeClr val="bg1"/>
                </a:solidFill>
              </a:rPr>
              <a:t>read</a:t>
            </a:r>
            <a:r>
              <a:rPr lang="fr-FR" sz="1400" dirty="0" smtClean="0">
                <a:solidFill>
                  <a:schemeClr val="bg1"/>
                </a:solidFill>
              </a:rPr>
              <a:t> </a:t>
            </a:r>
            <a:r>
              <a:rPr lang="fr-FR" sz="1400" dirty="0" err="1" smtClean="0">
                <a:solidFill>
                  <a:schemeClr val="bg1"/>
                </a:solidFill>
              </a:rPr>
              <a:t>each</a:t>
            </a:r>
            <a:r>
              <a:rPr lang="fr-FR" sz="1400" dirty="0" smtClean="0">
                <a:solidFill>
                  <a:schemeClr val="bg1"/>
                </a:solidFill>
              </a:rPr>
              <a:t> </a:t>
            </a:r>
            <a:r>
              <a:rPr lang="fr-FR" sz="1400" dirty="0" err="1" smtClean="0">
                <a:solidFill>
                  <a:schemeClr val="bg1"/>
                </a:solidFill>
              </a:rPr>
              <a:t>privacy</a:t>
            </a:r>
            <a:r>
              <a:rPr lang="fr-FR" sz="1400" dirty="0" smtClean="0">
                <a:solidFill>
                  <a:schemeClr val="bg1"/>
                </a:solidFill>
              </a:rPr>
              <a:t> </a:t>
            </a:r>
            <a:r>
              <a:rPr lang="fr-FR" sz="1400" dirty="0" err="1" smtClean="0">
                <a:solidFill>
                  <a:schemeClr val="bg1"/>
                </a:solidFill>
              </a:rPr>
              <a:t>policy</a:t>
            </a:r>
            <a:r>
              <a:rPr lang="fr-FR" sz="1400" dirty="0" smtClean="0">
                <a:solidFill>
                  <a:schemeClr val="bg1"/>
                </a:solidFill>
              </a:rPr>
              <a:t> for </a:t>
            </a:r>
            <a:r>
              <a:rPr lang="fr-FR" sz="1400" dirty="0" err="1" smtClean="0">
                <a:solidFill>
                  <a:schemeClr val="bg1"/>
                </a:solidFill>
              </a:rPr>
              <a:t>each</a:t>
            </a:r>
            <a:r>
              <a:rPr lang="fr-FR" sz="1400" dirty="0" smtClean="0">
                <a:solidFill>
                  <a:schemeClr val="bg1"/>
                </a:solidFill>
              </a:rPr>
              <a:t> web site </a:t>
            </a:r>
            <a:r>
              <a:rPr lang="fr-FR" sz="1400" dirty="0" err="1" smtClean="0">
                <a:solidFill>
                  <a:schemeClr val="bg1"/>
                </a:solidFill>
              </a:rPr>
              <a:t>that</a:t>
            </a:r>
            <a:r>
              <a:rPr lang="fr-FR" sz="1400" dirty="0" smtClean="0">
                <a:solidFill>
                  <a:schemeClr val="bg1"/>
                </a:solidFill>
              </a:rPr>
              <a:t> </a:t>
            </a:r>
            <a:r>
              <a:rPr lang="fr-FR" sz="1400" dirty="0" err="1" smtClean="0">
                <a:solidFill>
                  <a:schemeClr val="bg1"/>
                </a:solidFill>
              </a:rPr>
              <a:t>we</a:t>
            </a:r>
            <a:r>
              <a:rPr lang="fr-FR" sz="1400" dirty="0" smtClean="0">
                <a:solidFill>
                  <a:schemeClr val="bg1"/>
                </a:solidFill>
              </a:rPr>
              <a:t> are </a:t>
            </a:r>
            <a:r>
              <a:rPr lang="fr-FR" sz="1400" dirty="0" err="1" smtClean="0">
                <a:solidFill>
                  <a:schemeClr val="bg1"/>
                </a:solidFill>
              </a:rPr>
              <a:t>going</a:t>
            </a:r>
            <a:r>
              <a:rPr lang="fr-FR" sz="1400" dirty="0" smtClean="0">
                <a:solidFill>
                  <a:schemeClr val="bg1"/>
                </a:solidFill>
              </a:rPr>
              <a:t> to </a:t>
            </a:r>
            <a:r>
              <a:rPr lang="fr-FR" sz="1400" dirty="0" err="1" smtClean="0">
                <a:solidFill>
                  <a:schemeClr val="bg1"/>
                </a:solidFill>
              </a:rPr>
              <a:t>communicate</a:t>
            </a:r>
            <a:r>
              <a:rPr lang="fr-FR" sz="1400" dirty="0" smtClean="0">
                <a:solidFill>
                  <a:schemeClr val="bg1"/>
                </a:solidFill>
              </a:rPr>
              <a:t> </a:t>
            </a:r>
            <a:r>
              <a:rPr lang="fr-FR" sz="1400" dirty="0" err="1" smtClean="0">
                <a:solidFill>
                  <a:schemeClr val="bg1"/>
                </a:solidFill>
              </a:rPr>
              <a:t>with</a:t>
            </a:r>
            <a:r>
              <a:rPr lang="fr-FR" sz="1400" dirty="0" smtClean="0">
                <a:solidFill>
                  <a:schemeClr val="bg1"/>
                </a:solidFill>
              </a:rPr>
              <a:t> ?!?!</a:t>
            </a:r>
          </a:p>
        </p:txBody>
      </p:sp>
      <p:pic>
        <p:nvPicPr>
          <p:cNvPr id="5" name="Picture 5" descr="F:\Graphisme\Icones\Iconbase\Icombufet Stockicon And More Website Icon Set More 100 Best Icons\IconBase.iToolBar.Icons.v1.0.Retail-WDYL\question.png"/>
          <p:cNvPicPr>
            <a:picLocks noChangeAspect="1" noChangeArrowheads="1"/>
          </p:cNvPicPr>
          <p:nvPr/>
        </p:nvPicPr>
        <p:blipFill>
          <a:blip r:embed="rId6" cstate="print"/>
          <a:srcRect/>
          <a:stretch>
            <a:fillRect/>
          </a:stretch>
        </p:blipFill>
        <p:spPr bwMode="auto">
          <a:xfrm>
            <a:off x="5614971" y="2926080"/>
            <a:ext cx="672406" cy="672406"/>
          </a:xfrm>
          <a:prstGeom prst="rect">
            <a:avLst/>
          </a:prstGeom>
          <a:noFill/>
        </p:spPr>
      </p:pic>
      <p:sp>
        <p:nvSpPr>
          <p:cNvPr id="12" name="ZoneTexte 11"/>
          <p:cNvSpPr txBox="1"/>
          <p:nvPr/>
        </p:nvSpPr>
        <p:spPr>
          <a:xfrm rot="20344514">
            <a:off x="4308532" y="2734620"/>
            <a:ext cx="359817" cy="584775"/>
          </a:xfrm>
          <a:prstGeom prst="rect">
            <a:avLst/>
          </a:prstGeom>
          <a:noFill/>
        </p:spPr>
        <p:txBody>
          <a:bodyPr wrap="square" rtlCol="0">
            <a:spAutoFit/>
          </a:bodyPr>
          <a:lstStyle/>
          <a:p>
            <a:pPr fontAlgn="base">
              <a:spcBef>
                <a:spcPct val="50000"/>
              </a:spcBef>
              <a:spcAft>
                <a:spcPct val="0"/>
              </a:spcAft>
              <a:buClr>
                <a:srgbClr val="F0AB00"/>
              </a:buClr>
              <a:buSzPct val="80000"/>
            </a:pPr>
            <a:r>
              <a:rPr lang="fr-FR" sz="3200" b="1" kern="0" dirty="0" smtClean="0">
                <a:solidFill>
                  <a:srgbClr val="FF9900"/>
                </a:solidFill>
                <a:ea typeface="Arial Unicode MS" pitchFamily="34" charset="-128"/>
                <a:cs typeface="Arial Unicode MS" pitchFamily="34" charset="-128"/>
              </a:rPr>
              <a:t>!</a:t>
            </a:r>
            <a:endParaRPr lang="fr-FR" sz="3200" b="1" kern="0" dirty="0" err="1" smtClean="0">
              <a:solidFill>
                <a:srgbClr val="FF9900"/>
              </a:solidFill>
              <a:ea typeface="Arial Unicode MS" pitchFamily="34" charset="-128"/>
              <a:cs typeface="Arial Unicode MS" pitchFamily="34" charset="-128"/>
            </a:endParaRPr>
          </a:p>
        </p:txBody>
      </p:sp>
      <p:sp>
        <p:nvSpPr>
          <p:cNvPr id="20" name="ZoneTexte 19"/>
          <p:cNvSpPr txBox="1"/>
          <p:nvPr/>
        </p:nvSpPr>
        <p:spPr>
          <a:xfrm rot="19673061">
            <a:off x="4037756" y="3018019"/>
            <a:ext cx="399448" cy="523220"/>
          </a:xfrm>
          <a:prstGeom prst="rect">
            <a:avLst/>
          </a:prstGeom>
          <a:noFill/>
        </p:spPr>
        <p:txBody>
          <a:bodyPr wrap="square" rtlCol="0">
            <a:spAutoFit/>
          </a:bodyPr>
          <a:lstStyle/>
          <a:p>
            <a:pPr fontAlgn="base">
              <a:spcBef>
                <a:spcPct val="50000"/>
              </a:spcBef>
              <a:spcAft>
                <a:spcPct val="0"/>
              </a:spcAft>
              <a:buClr>
                <a:srgbClr val="F0AB00"/>
              </a:buClr>
              <a:buSzPct val="80000"/>
            </a:pPr>
            <a:r>
              <a:rPr lang="fr-FR" sz="2800" b="1" kern="0" dirty="0" smtClean="0">
                <a:solidFill>
                  <a:srgbClr val="FF9900"/>
                </a:solidFill>
                <a:ea typeface="Arial Unicode MS" pitchFamily="34" charset="-128"/>
                <a:cs typeface="Arial Unicode MS" pitchFamily="34" charset="-128"/>
              </a:rPr>
              <a:t>!</a:t>
            </a:r>
            <a:endParaRPr lang="fr-FR" sz="2800" b="1" kern="0" dirty="0" err="1" smtClean="0">
              <a:solidFill>
                <a:srgbClr val="FF9900"/>
              </a:solidFill>
              <a:ea typeface="Arial Unicode MS" pitchFamily="34" charset="-128"/>
              <a:cs typeface="Arial Unicode MS" pitchFamily="34" charset="-128"/>
            </a:endParaRPr>
          </a:p>
        </p:txBody>
      </p:sp>
      <p:sp>
        <p:nvSpPr>
          <p:cNvPr id="21" name="ZoneTexte 20"/>
          <p:cNvSpPr txBox="1"/>
          <p:nvPr/>
        </p:nvSpPr>
        <p:spPr>
          <a:xfrm rot="1230065">
            <a:off x="5357849" y="2538184"/>
            <a:ext cx="546323" cy="769441"/>
          </a:xfrm>
          <a:prstGeom prst="rect">
            <a:avLst/>
          </a:prstGeom>
          <a:noFill/>
        </p:spPr>
        <p:txBody>
          <a:bodyPr wrap="square" rtlCol="0">
            <a:spAutoFit/>
          </a:bodyPr>
          <a:lstStyle/>
          <a:p>
            <a:pPr fontAlgn="base">
              <a:spcBef>
                <a:spcPct val="50000"/>
              </a:spcBef>
              <a:spcAft>
                <a:spcPct val="0"/>
              </a:spcAft>
              <a:buClr>
                <a:srgbClr val="F0AB00"/>
              </a:buClr>
              <a:buSzPct val="80000"/>
            </a:pPr>
            <a:r>
              <a:rPr lang="fr-FR" sz="4400" b="1" kern="0" dirty="0" smtClean="0">
                <a:solidFill>
                  <a:srgbClr val="FF9900"/>
                </a:solidFill>
                <a:ea typeface="Arial Unicode MS" pitchFamily="34" charset="-128"/>
                <a:cs typeface="Arial Unicode MS" pitchFamily="34" charset="-128"/>
              </a:rPr>
              <a:t>!</a:t>
            </a:r>
            <a:endParaRPr lang="fr-FR" sz="4400" b="1" kern="0" dirty="0" err="1" smtClean="0">
              <a:solidFill>
                <a:srgbClr val="FF9900"/>
              </a:solidFill>
              <a:ea typeface="Arial Unicode MS" pitchFamily="34" charset="-128"/>
              <a:cs typeface="Arial Unicode MS" pitchFamily="34" charset="-128"/>
            </a:endParaRPr>
          </a:p>
        </p:txBody>
      </p:sp>
      <p:sp>
        <p:nvSpPr>
          <p:cNvPr id="22" name="ZoneTexte 21"/>
          <p:cNvSpPr txBox="1"/>
          <p:nvPr/>
        </p:nvSpPr>
        <p:spPr>
          <a:xfrm rot="2568583">
            <a:off x="5807317" y="2845794"/>
            <a:ext cx="754711" cy="830997"/>
          </a:xfrm>
          <a:prstGeom prst="rect">
            <a:avLst/>
          </a:prstGeom>
          <a:noFill/>
        </p:spPr>
        <p:txBody>
          <a:bodyPr wrap="square" rtlCol="0">
            <a:spAutoFit/>
          </a:bodyPr>
          <a:lstStyle/>
          <a:p>
            <a:pPr fontAlgn="base">
              <a:spcBef>
                <a:spcPct val="50000"/>
              </a:spcBef>
              <a:spcAft>
                <a:spcPct val="0"/>
              </a:spcAft>
              <a:buClr>
                <a:srgbClr val="F0AB00"/>
              </a:buClr>
              <a:buSzPct val="80000"/>
            </a:pPr>
            <a:r>
              <a:rPr lang="fr-FR" sz="4800" b="1" kern="0" dirty="0" smtClean="0">
                <a:solidFill>
                  <a:srgbClr val="FF9900"/>
                </a:solidFill>
                <a:ea typeface="Arial Unicode MS" pitchFamily="34" charset="-128"/>
                <a:cs typeface="Arial Unicode MS" pitchFamily="34" charset="-128"/>
              </a:rPr>
              <a:t>!</a:t>
            </a:r>
            <a:endParaRPr lang="fr-FR" sz="4800" b="1" kern="0" dirty="0" err="1" smtClean="0">
              <a:solidFill>
                <a:srgbClr val="FF9900"/>
              </a:solidFill>
              <a:ea typeface="Arial Unicode MS" pitchFamily="34" charset="-128"/>
              <a:cs typeface="Arial Unicode MS" pitchFamily="34" charset="-128"/>
            </a:endParaRPr>
          </a:p>
        </p:txBody>
      </p:sp>
      <p:sp>
        <p:nvSpPr>
          <p:cNvPr id="23" name="ZoneTexte 22"/>
          <p:cNvSpPr txBox="1"/>
          <p:nvPr/>
        </p:nvSpPr>
        <p:spPr>
          <a:xfrm rot="181538">
            <a:off x="4779486" y="2519024"/>
            <a:ext cx="508858" cy="646331"/>
          </a:xfrm>
          <a:prstGeom prst="rect">
            <a:avLst/>
          </a:prstGeom>
          <a:noFill/>
        </p:spPr>
        <p:txBody>
          <a:bodyPr wrap="square" rtlCol="0">
            <a:spAutoFit/>
          </a:bodyPr>
          <a:lstStyle/>
          <a:p>
            <a:pPr fontAlgn="base">
              <a:spcBef>
                <a:spcPct val="50000"/>
              </a:spcBef>
              <a:spcAft>
                <a:spcPct val="0"/>
              </a:spcAft>
              <a:buClr>
                <a:srgbClr val="F0AB00"/>
              </a:buClr>
              <a:buSzPct val="80000"/>
            </a:pPr>
            <a:r>
              <a:rPr lang="fr-FR" sz="3600" b="1" kern="0" dirty="0" smtClean="0">
                <a:solidFill>
                  <a:srgbClr val="FF9900"/>
                </a:solidFill>
                <a:ea typeface="Arial Unicode MS" pitchFamily="34" charset="-128"/>
                <a:cs typeface="Arial Unicode MS" pitchFamily="34" charset="-128"/>
              </a:rPr>
              <a:t>!</a:t>
            </a:r>
            <a:endParaRPr lang="fr-FR" sz="3600" b="1" kern="0" dirty="0" err="1" smtClean="0">
              <a:solidFill>
                <a:srgbClr val="FF9900"/>
              </a:solidFill>
              <a:ea typeface="Arial Unicode MS" pitchFamily="34" charset="-128"/>
              <a:cs typeface="Arial Unicode MS" pitchFamily="34" charset="-128"/>
            </a:endParaRPr>
          </a:p>
        </p:txBody>
      </p:sp>
      <p:sp>
        <p:nvSpPr>
          <p:cNvPr id="24" name="ZoneTexte 23"/>
          <p:cNvSpPr txBox="1"/>
          <p:nvPr/>
        </p:nvSpPr>
        <p:spPr>
          <a:xfrm>
            <a:off x="5522976" y="4517136"/>
            <a:ext cx="1317990" cy="369332"/>
          </a:xfrm>
          <a:prstGeom prst="rect">
            <a:avLst/>
          </a:prstGeom>
          <a:noFill/>
        </p:spPr>
        <p:txBody>
          <a:bodyPr wrap="none" rtlCol="0">
            <a:spAutoFit/>
          </a:bodyPr>
          <a:lstStyle/>
          <a:p>
            <a:pPr fontAlgn="base">
              <a:spcBef>
                <a:spcPct val="50000"/>
              </a:spcBef>
              <a:spcAft>
                <a:spcPct val="0"/>
              </a:spcAft>
              <a:buClr>
                <a:srgbClr val="F0AB00"/>
              </a:buClr>
              <a:buSzPct val="80000"/>
            </a:pPr>
            <a:r>
              <a:rPr lang="fr-FR" sz="1800" kern="0" dirty="0" err="1" smtClean="0">
                <a:latin typeface="Comic Sans MS" pitchFamily="66" charset="0"/>
                <a:ea typeface="Arial Unicode MS" pitchFamily="34" charset="-128"/>
                <a:cs typeface="Arial Unicode MS" pitchFamily="34" charset="-128"/>
              </a:rPr>
              <a:t>It’s</a:t>
            </a:r>
            <a:r>
              <a:rPr lang="fr-FR" sz="1800" kern="0" dirty="0" smtClean="0">
                <a:latin typeface="Comic Sans MS" pitchFamily="66" charset="0"/>
                <a:ea typeface="Arial Unicode MS" pitchFamily="34" charset="-128"/>
                <a:cs typeface="Arial Unicode MS" pitchFamily="34" charset="-128"/>
              </a:rPr>
              <a:t> </a:t>
            </a:r>
            <a:r>
              <a:rPr lang="fr-FR" sz="1800" kern="0" dirty="0" err="1" smtClean="0">
                <a:latin typeface="Comic Sans MS" pitchFamily="66" charset="0"/>
                <a:ea typeface="Arial Unicode MS" pitchFamily="34" charset="-128"/>
                <a:cs typeface="Arial Unicode MS" pitchFamily="34" charset="-128"/>
              </a:rPr>
              <a:t>boring</a:t>
            </a:r>
            <a:endParaRPr lang="fr-FR" sz="1800" kern="0" dirty="0" smtClean="0">
              <a:latin typeface="Comic Sans MS" pitchFamily="66" charset="0"/>
              <a:ea typeface="Arial Unicode MS" pitchFamily="34" charset="-128"/>
              <a:cs typeface="Arial Unicode MS" pitchFamily="34" charset="-128"/>
            </a:endParaRPr>
          </a:p>
        </p:txBody>
      </p:sp>
      <p:sp>
        <p:nvSpPr>
          <p:cNvPr id="19" name="Text Placeholder 18"/>
          <p:cNvSpPr>
            <a:spLocks noGrp="1"/>
          </p:cNvSpPr>
          <p:nvPr>
            <p:ph type="body" sz="quarter" idx="12"/>
          </p:nvPr>
        </p:nvSpPr>
        <p:spPr/>
        <p:txBody>
          <a:bodyPr/>
          <a:lstStyle/>
          <a:p>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50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21"/>
                                        </p:tgtEl>
                                        <p:attrNameLst>
                                          <p:attrName>style.visibility</p:attrName>
                                        </p:attrNameLst>
                                      </p:cBhvr>
                                      <p:to>
                                        <p:strVal val="visible"/>
                                      </p:to>
                                    </p:set>
                                  </p:childTnLst>
                                </p:cTn>
                              </p:par>
                              <p:par>
                                <p:cTn id="19" presetID="10" presetClass="entr" presetSubtype="0" fill="hold" nodeType="withEffect">
                                  <p:stCondLst>
                                    <p:cond delay="50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Not </a:t>
            </a:r>
            <a:r>
              <a:rPr lang="fr-FR" dirty="0" err="1" smtClean="0"/>
              <a:t>Compliant</a:t>
            </a:r>
            <a:r>
              <a:rPr lang="fr-FR" dirty="0" smtClean="0"/>
              <a:t> </a:t>
            </a:r>
            <a:r>
              <a:rPr lang="fr-FR" dirty="0" err="1" smtClean="0"/>
              <a:t>With</a:t>
            </a:r>
            <a:r>
              <a:rPr lang="fr-FR" dirty="0" smtClean="0"/>
              <a:t> </a:t>
            </a:r>
            <a:r>
              <a:rPr lang="fr-FR" dirty="0" err="1" smtClean="0"/>
              <a:t>Their</a:t>
            </a:r>
            <a:r>
              <a:rPr lang="fr-FR" dirty="0" smtClean="0"/>
              <a:t> </a:t>
            </a:r>
            <a:r>
              <a:rPr lang="fr-FR" dirty="0" err="1" smtClean="0"/>
              <a:t>Policies</a:t>
            </a:r>
            <a:r>
              <a:rPr lang="fr-FR" dirty="0" smtClean="0"/>
              <a:t> !! </a:t>
            </a:r>
            <a:br>
              <a:rPr lang="fr-FR" dirty="0" smtClean="0"/>
            </a:br>
            <a:endParaRPr lang="fr-FR" dirty="0"/>
          </a:p>
        </p:txBody>
      </p:sp>
      <p:sp>
        <p:nvSpPr>
          <p:cNvPr id="3" name="Text Placeholder 2"/>
          <p:cNvSpPr>
            <a:spLocks noGrp="1"/>
          </p:cNvSpPr>
          <p:nvPr>
            <p:ph type="body" sz="quarter" idx="11"/>
          </p:nvPr>
        </p:nvSpPr>
        <p:spPr/>
        <p:txBody>
          <a:bodyPr/>
          <a:lstStyle/>
          <a:p>
            <a:pPr>
              <a:buFont typeface="Wingdings" pitchFamily="2" charset="2"/>
              <a:buChar char="§"/>
            </a:pPr>
            <a:r>
              <a:rPr lang="fr-FR" dirty="0" smtClean="0"/>
              <a:t> </a:t>
            </a:r>
            <a:r>
              <a:rPr lang="en-US" dirty="0" smtClean="0"/>
              <a:t>We made a simple empirical study to test if these privacy policies are enforced.</a:t>
            </a:r>
            <a:endParaRPr lang="en-US" dirty="0"/>
          </a:p>
        </p:txBody>
      </p:sp>
      <p:pic>
        <p:nvPicPr>
          <p:cNvPr id="2050" name="Picture 2" descr="figures"/>
          <p:cNvPicPr>
            <a:picLocks noChangeAspect="1" noChangeArrowheads="1"/>
          </p:cNvPicPr>
          <p:nvPr/>
        </p:nvPicPr>
        <p:blipFill>
          <a:blip r:embed="rId3" cstate="print"/>
          <a:srcRect/>
          <a:stretch>
            <a:fillRect/>
          </a:stretch>
        </p:blipFill>
        <p:spPr bwMode="auto">
          <a:xfrm>
            <a:off x="181067" y="2091344"/>
            <a:ext cx="3992578" cy="4373226"/>
          </a:xfrm>
          <a:prstGeom prst="rect">
            <a:avLst/>
          </a:prstGeom>
          <a:noFill/>
          <a:ln w="9525">
            <a:noFill/>
            <a:miter lim="800000"/>
            <a:headEnd/>
            <a:tailEnd/>
          </a:ln>
        </p:spPr>
      </p:pic>
      <p:pic>
        <p:nvPicPr>
          <p:cNvPr id="2051" name="Chart 1"/>
          <p:cNvPicPr>
            <a:picLocks noChangeArrowheads="1"/>
          </p:cNvPicPr>
          <p:nvPr/>
        </p:nvPicPr>
        <p:blipFill>
          <a:blip r:embed="rId4" cstate="print"/>
          <a:srcRect/>
          <a:stretch>
            <a:fillRect/>
          </a:stretch>
        </p:blipFill>
        <p:spPr bwMode="auto">
          <a:xfrm>
            <a:off x="4590106" y="3213981"/>
            <a:ext cx="4227969" cy="2507810"/>
          </a:xfrm>
          <a:prstGeom prst="rect">
            <a:avLst/>
          </a:prstGeom>
          <a:noFill/>
          <a:ln w="9525">
            <a:noFill/>
            <a:miter lim="800000"/>
            <a:headEnd/>
            <a:tailEnd/>
          </a:ln>
        </p:spPr>
      </p:pic>
      <p:sp>
        <p:nvSpPr>
          <p:cNvPr id="6" name="TextBox 5"/>
          <p:cNvSpPr txBox="1"/>
          <p:nvPr/>
        </p:nvSpPr>
        <p:spPr>
          <a:xfrm>
            <a:off x="597517" y="1683945"/>
            <a:ext cx="3911097" cy="338554"/>
          </a:xfrm>
          <a:prstGeom prst="rect">
            <a:avLst/>
          </a:prstGeom>
          <a:noFill/>
        </p:spPr>
        <p:txBody>
          <a:bodyPr wrap="square" rtlCol="0">
            <a:spAutoFit/>
            <a:scene3d>
              <a:camera prst="orthographicFront"/>
              <a:lightRig rig="threePt" dir="t"/>
            </a:scene3d>
            <a:sp3d extrusionH="57150" contourW="6350">
              <a:bevelT w="31750"/>
              <a:bevelB w="0" h="0"/>
              <a:extrusionClr>
                <a:schemeClr val="tx2">
                  <a:lumMod val="60000"/>
                  <a:lumOff val="40000"/>
                </a:schemeClr>
              </a:extrusionClr>
              <a:contourClr>
                <a:schemeClr val="tx2"/>
              </a:contourClr>
            </a:sp3d>
          </a:bodyPr>
          <a:lstStyle/>
          <a:p>
            <a:pPr fontAlgn="base">
              <a:spcBef>
                <a:spcPct val="50000"/>
              </a:spcBef>
              <a:spcAft>
                <a:spcPct val="0"/>
              </a:spcAft>
              <a:buClr>
                <a:srgbClr val="F0AB00"/>
              </a:buClr>
              <a:buSzPct val="80000"/>
            </a:pPr>
            <a:r>
              <a:rPr lang="fr-FR" kern="0" dirty="0" smtClean="0">
                <a:ea typeface="Arial Unicode MS" pitchFamily="34" charset="-128"/>
                <a:cs typeface="Arial Unicode MS" pitchFamily="34" charset="-128"/>
              </a:rPr>
              <a:t>Scenario test case</a:t>
            </a:r>
          </a:p>
        </p:txBody>
      </p:sp>
      <p:sp>
        <p:nvSpPr>
          <p:cNvPr id="7" name="TextBox 6"/>
          <p:cNvSpPr txBox="1"/>
          <p:nvPr/>
        </p:nvSpPr>
        <p:spPr>
          <a:xfrm>
            <a:off x="4606693" y="1754865"/>
            <a:ext cx="3911097" cy="984885"/>
          </a:xfrm>
          <a:prstGeom prst="rect">
            <a:avLst/>
          </a:prstGeom>
          <a:noFill/>
        </p:spPr>
        <p:txBody>
          <a:bodyPr wrap="square" rtlCol="0">
            <a:spAutoFit/>
            <a:scene3d>
              <a:camera prst="orthographicFront"/>
              <a:lightRig rig="threePt" dir="t"/>
            </a:scene3d>
            <a:sp3d extrusionH="57150" contourW="6350">
              <a:bevelT w="31750"/>
              <a:bevelB w="0" h="0"/>
              <a:extrusionClr>
                <a:schemeClr val="tx2">
                  <a:lumMod val="60000"/>
                  <a:lumOff val="40000"/>
                </a:schemeClr>
              </a:extrusionClr>
              <a:contourClr>
                <a:schemeClr val="tx2"/>
              </a:contourClr>
            </a:sp3d>
          </a:bodyPr>
          <a:lstStyle/>
          <a:p>
            <a:pPr algn="ctr" fontAlgn="base">
              <a:spcBef>
                <a:spcPct val="50000"/>
              </a:spcBef>
              <a:spcAft>
                <a:spcPct val="0"/>
              </a:spcAft>
              <a:buClr>
                <a:srgbClr val="F0AB00"/>
              </a:buClr>
              <a:buSzPct val="80000"/>
            </a:pPr>
            <a:r>
              <a:rPr lang="fr-FR" kern="0" dirty="0" err="1" smtClean="0">
                <a:ea typeface="Arial Unicode MS" pitchFamily="34" charset="-128"/>
                <a:cs typeface="Arial Unicode MS" pitchFamily="34" charset="-128"/>
              </a:rPr>
              <a:t>Resullts</a:t>
            </a:r>
            <a:endParaRPr lang="fr-FR"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200" u="sng" kern="0" dirty="0" smtClean="0">
                <a:ea typeface="Arial Unicode MS" pitchFamily="34" charset="-128"/>
                <a:cs typeface="Arial Unicode MS" pitchFamily="34" charset="-128"/>
              </a:rPr>
              <a:t>42,85</a:t>
            </a:r>
            <a:r>
              <a:rPr lang="en-US" sz="1200" kern="0" dirty="0" smtClean="0">
                <a:ea typeface="Arial Unicode MS" pitchFamily="34" charset="-128"/>
                <a:cs typeface="Arial Unicode MS" pitchFamily="34" charset="-128"/>
              </a:rPr>
              <a:t>% of the contacted websites are not compliant with their privacy policies. </a:t>
            </a:r>
            <a:r>
              <a:rPr lang="en-US" sz="1200" u="sng" kern="0" dirty="0" smtClean="0">
                <a:ea typeface="Arial Unicode MS" pitchFamily="34" charset="-128"/>
                <a:cs typeface="Arial Unicode MS" pitchFamily="34" charset="-128"/>
              </a:rPr>
              <a:t>19,04</a:t>
            </a:r>
            <a:r>
              <a:rPr lang="en-US" sz="1200" kern="0" dirty="0" smtClean="0">
                <a:ea typeface="Arial Unicode MS" pitchFamily="34" charset="-128"/>
                <a:cs typeface="Arial Unicode MS" pitchFamily="34" charset="-128"/>
              </a:rPr>
              <a:t>% of the websites are responsible for  SCAM e-mails</a:t>
            </a:r>
            <a:endParaRPr lang="fr-FR" sz="1200" kern="0" dirty="0" smtClean="0">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linds(horizontal)">
                                      <p:cBhvr>
                                        <p:cTn id="1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grpSp>
        <p:nvGrpSpPr>
          <p:cNvPr id="3" name="Groupe 96"/>
          <p:cNvGrpSpPr>
            <a:grpSpLocks/>
          </p:cNvGrpSpPr>
          <p:nvPr/>
        </p:nvGrpSpPr>
        <p:grpSpPr bwMode="auto">
          <a:xfrm>
            <a:off x="152400" y="2260600"/>
            <a:ext cx="1905000" cy="3294480"/>
            <a:chOff x="457200" y="2057400"/>
            <a:chExt cx="2133600" cy="3907406"/>
          </a:xfrm>
        </p:grpSpPr>
        <p:sp>
          <p:nvSpPr>
            <p:cNvPr id="5" name="Rectangle à coins arrondis 42"/>
            <p:cNvSpPr/>
            <p:nvPr/>
          </p:nvSpPr>
          <p:spPr>
            <a:xfrm>
              <a:off x="457200" y="2057400"/>
              <a:ext cx="2133600" cy="3886200"/>
            </a:xfrm>
            <a:prstGeom prst="roundRect">
              <a:avLst>
                <a:gd name="adj" fmla="val 9631"/>
              </a:avLst>
            </a:prstGeom>
            <a:gradFill flip="none" rotWithShape="1">
              <a:gsLst>
                <a:gs pos="53000">
                  <a:srgbClr val="F0F0F0">
                    <a:alpha val="7000"/>
                  </a:srgbClr>
                </a:gs>
                <a:gs pos="81000">
                  <a:schemeClr val="bg1">
                    <a:lumMod val="95000"/>
                    <a:alpha val="12000"/>
                  </a:schemeClr>
                </a:gs>
                <a:gs pos="100000">
                  <a:schemeClr val="dk1">
                    <a:tint val="37000"/>
                    <a:satMod val="300000"/>
                    <a:alpha val="13000"/>
                  </a:schemeClr>
                </a:gs>
              </a:gsLst>
              <a:lin ang="5400000" scaled="1"/>
              <a:tileRect/>
            </a:gradFill>
            <a:ln w="9525">
              <a:solidFill>
                <a:schemeClr val="bg1">
                  <a:lumMod val="9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fr-FR"/>
            </a:p>
          </p:txBody>
        </p:sp>
        <p:pic>
          <p:nvPicPr>
            <p:cNvPr id="6" name="Picture 6" descr="User"/>
            <p:cNvPicPr>
              <a:picLocks noChangeAspect="1" noChangeArrowheads="1"/>
            </p:cNvPicPr>
            <p:nvPr/>
          </p:nvPicPr>
          <p:blipFill>
            <a:blip r:embed="rId2" cstate="print"/>
            <a:srcRect/>
            <a:stretch>
              <a:fillRect/>
            </a:stretch>
          </p:blipFill>
          <p:spPr bwMode="auto">
            <a:xfrm>
              <a:off x="1143000" y="2133600"/>
              <a:ext cx="795338" cy="795338"/>
            </a:xfrm>
            <a:prstGeom prst="rect">
              <a:avLst/>
            </a:prstGeom>
            <a:noFill/>
            <a:ln w="9525">
              <a:noFill/>
              <a:miter lim="800000"/>
              <a:headEnd/>
              <a:tailEnd/>
            </a:ln>
          </p:spPr>
        </p:pic>
        <p:sp>
          <p:nvSpPr>
            <p:cNvPr id="7" name="ZoneTexte 32"/>
            <p:cNvSpPr txBox="1"/>
            <p:nvPr/>
          </p:nvSpPr>
          <p:spPr>
            <a:xfrm>
              <a:off x="837692" y="5563265"/>
              <a:ext cx="1449071" cy="401541"/>
            </a:xfrm>
            <a:prstGeom prst="rect">
              <a:avLst/>
            </a:prstGeom>
            <a:noFill/>
          </p:spPr>
          <p:txBody>
            <a:bodyPr>
              <a:spAutoFit/>
            </a:bodyPr>
            <a:lstStyle/>
            <a:p>
              <a:pPr algn="ctr">
                <a:spcBef>
                  <a:spcPct val="50000"/>
                </a:spcBef>
                <a:buClr>
                  <a:srgbClr val="F0AB00"/>
                </a:buClr>
                <a:buSzPct val="80000"/>
                <a:defRPr/>
              </a:pPr>
              <a:r>
                <a:rPr lang="fr-FR" sz="1600" b="1" kern="0" dirty="0" smtClean="0">
                  <a:solidFill>
                    <a:schemeClr val="tx2">
                      <a:lumMod val="75000"/>
                    </a:schemeClr>
                  </a:solidFill>
                  <a:latin typeface="+mn-lt"/>
                  <a:ea typeface="Arial Unicode MS" pitchFamily="34" charset="-128"/>
                  <a:cs typeface="Arial Unicode MS" pitchFamily="34" charset="-128"/>
                </a:rPr>
                <a:t>Alice</a:t>
              </a:r>
              <a:endParaRPr lang="fr-FR" sz="1400" b="1" kern="0" dirty="0">
                <a:solidFill>
                  <a:schemeClr val="tx2">
                    <a:lumMod val="75000"/>
                  </a:schemeClr>
                </a:solidFill>
                <a:latin typeface="+mn-lt"/>
                <a:ea typeface="Arial Unicode MS" pitchFamily="34" charset="-128"/>
                <a:cs typeface="Arial Unicode MS" pitchFamily="34" charset="-128"/>
              </a:endParaRPr>
            </a:p>
          </p:txBody>
        </p:sp>
        <p:sp>
          <p:nvSpPr>
            <p:cNvPr id="8" name="Rectangle à coins arrondis 47"/>
            <p:cNvSpPr/>
            <p:nvPr/>
          </p:nvSpPr>
          <p:spPr>
            <a:xfrm>
              <a:off x="686563" y="3124976"/>
              <a:ext cx="1674876" cy="1295400"/>
            </a:xfrm>
            <a:prstGeom prst="roundRect">
              <a:avLst/>
            </a:prstGeom>
            <a:solidFill>
              <a:schemeClr val="accent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fr-FR"/>
            </a:p>
          </p:txBody>
        </p:sp>
        <p:grpSp>
          <p:nvGrpSpPr>
            <p:cNvPr id="4" name="Groupe 61"/>
            <p:cNvGrpSpPr>
              <a:grpSpLocks/>
            </p:cNvGrpSpPr>
            <p:nvPr/>
          </p:nvGrpSpPr>
          <p:grpSpPr bwMode="auto">
            <a:xfrm>
              <a:off x="686563" y="4648200"/>
              <a:ext cx="1674876" cy="873784"/>
              <a:chOff x="686563" y="4648200"/>
              <a:chExt cx="1674876" cy="873784"/>
            </a:xfrm>
          </p:grpSpPr>
          <p:sp>
            <p:nvSpPr>
              <p:cNvPr id="14" name="Rectangle à coins arrondis 46"/>
              <p:cNvSpPr/>
              <p:nvPr/>
            </p:nvSpPr>
            <p:spPr>
              <a:xfrm>
                <a:off x="686563" y="4648200"/>
                <a:ext cx="1674876" cy="837868"/>
              </a:xfrm>
              <a:prstGeom prst="roundRect">
                <a:avLst/>
              </a:prstGeom>
              <a:solidFill>
                <a:srgbClr val="83A343">
                  <a:alpha val="84706"/>
                </a:srgbClr>
              </a:solidFill>
              <a:ln w="31750" cap="flat">
                <a:noFill/>
                <a:prstDash val="dash"/>
                <a:roun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pic>
            <p:nvPicPr>
              <p:cNvPr id="15" name="Picture 8" descr="exec"/>
              <p:cNvPicPr>
                <a:picLocks noChangeAspect="1" noChangeArrowheads="1"/>
              </p:cNvPicPr>
              <p:nvPr/>
            </p:nvPicPr>
            <p:blipFill>
              <a:blip r:embed="rId3" cstate="print"/>
              <a:srcRect/>
              <a:stretch>
                <a:fillRect/>
              </a:stretch>
            </p:blipFill>
            <p:spPr bwMode="auto">
              <a:xfrm>
                <a:off x="1295400" y="4724400"/>
                <a:ext cx="533400" cy="533400"/>
              </a:xfrm>
              <a:prstGeom prst="rect">
                <a:avLst/>
              </a:prstGeom>
              <a:noFill/>
              <a:ln w="9525">
                <a:noFill/>
                <a:miter lim="800000"/>
                <a:headEnd/>
                <a:tailEnd/>
              </a:ln>
            </p:spPr>
          </p:pic>
          <p:sp>
            <p:nvSpPr>
              <p:cNvPr id="16" name="ZoneTexte 45"/>
              <p:cNvSpPr txBox="1"/>
              <p:nvPr/>
            </p:nvSpPr>
            <p:spPr>
              <a:xfrm>
                <a:off x="800355" y="5156946"/>
                <a:ext cx="1488897" cy="365038"/>
              </a:xfrm>
              <a:prstGeom prst="rect">
                <a:avLst/>
              </a:prstGeom>
              <a:noFill/>
            </p:spPr>
            <p:txBody>
              <a:bodyPr wrap="square">
                <a:spAutoFit/>
              </a:bodyPr>
              <a:lstStyle/>
              <a:p>
                <a:pPr algn="ctr">
                  <a:spcBef>
                    <a:spcPct val="50000"/>
                  </a:spcBef>
                  <a:buClr>
                    <a:srgbClr val="F0AB00"/>
                  </a:buClr>
                  <a:buSzPct val="80000"/>
                  <a:defRPr/>
                </a:pPr>
                <a:r>
                  <a:rPr lang="fr-FR" sz="1400" kern="0" dirty="0">
                    <a:solidFill>
                      <a:schemeClr val="bg1"/>
                    </a:solidFill>
                    <a:latin typeface="+mn-lt"/>
                    <a:ea typeface="Arial Unicode MS" pitchFamily="34" charset="-128"/>
                    <a:cs typeface="Arial Unicode MS" pitchFamily="34" charset="-128"/>
                  </a:rPr>
                  <a:t>Policy </a:t>
                </a:r>
                <a:r>
                  <a:rPr lang="fr-FR" sz="1400" kern="0" dirty="0" err="1">
                    <a:solidFill>
                      <a:schemeClr val="bg1"/>
                    </a:solidFill>
                    <a:latin typeface="+mn-lt"/>
                    <a:ea typeface="Arial Unicode MS" pitchFamily="34" charset="-128"/>
                    <a:cs typeface="Arial Unicode MS" pitchFamily="34" charset="-128"/>
                  </a:rPr>
                  <a:t>Engine</a:t>
                </a:r>
                <a:endParaRPr lang="fr-FR" sz="1400" kern="0" dirty="0">
                  <a:solidFill>
                    <a:schemeClr val="bg1"/>
                  </a:solidFill>
                  <a:latin typeface="+mn-lt"/>
                  <a:ea typeface="Arial Unicode MS" pitchFamily="34" charset="-128"/>
                  <a:cs typeface="Arial Unicode MS" pitchFamily="34" charset="-128"/>
                </a:endParaRPr>
              </a:p>
            </p:txBody>
          </p:sp>
        </p:grpSp>
        <p:sp>
          <p:nvSpPr>
            <p:cNvPr id="10" name="ZoneTexte 40"/>
            <p:cNvSpPr txBox="1"/>
            <p:nvPr/>
          </p:nvSpPr>
          <p:spPr>
            <a:xfrm>
              <a:off x="837692" y="3962843"/>
              <a:ext cx="1372616" cy="461299"/>
            </a:xfrm>
            <a:prstGeom prst="rect">
              <a:avLst/>
            </a:prstGeom>
            <a:noFill/>
          </p:spPr>
          <p:txBody>
            <a:bodyPr>
              <a:spAutoFit/>
            </a:bodyPr>
            <a:lstStyle/>
            <a:p>
              <a:pPr algn="ctr">
                <a:spcBef>
                  <a:spcPct val="50000"/>
                </a:spcBef>
                <a:buClr>
                  <a:srgbClr val="F0AB00"/>
                </a:buClr>
                <a:buSzPct val="80000"/>
                <a:defRPr/>
              </a:pPr>
              <a:r>
                <a:rPr lang="en-US" sz="1200" kern="0" dirty="0">
                  <a:solidFill>
                    <a:schemeClr val="bg1"/>
                  </a:solidFill>
                  <a:ea typeface="Arial Unicode MS" pitchFamily="34" charset="-128"/>
                  <a:cs typeface="Arial Unicode MS" pitchFamily="34" charset="-128"/>
                </a:rPr>
                <a:t>Personal &amp; </a:t>
              </a:r>
              <a:r>
                <a:rPr lang="en-US" sz="1200" kern="0" dirty="0">
                  <a:solidFill>
                    <a:schemeClr val="bg1"/>
                  </a:solidFill>
                  <a:latin typeface="+mn-lt"/>
                  <a:ea typeface="Arial Unicode MS" pitchFamily="34" charset="-128"/>
                  <a:cs typeface="Arial Unicode MS" pitchFamily="34" charset="-128"/>
                </a:rPr>
                <a:t>Certified Data</a:t>
              </a:r>
            </a:p>
          </p:txBody>
        </p:sp>
        <p:pic>
          <p:nvPicPr>
            <p:cNvPr id="11" name="Picture 14" descr="F:\Akram\ENIT\3eme année\PFE\Travail\ENIT\Report\img\icons\vcard.png"/>
            <p:cNvPicPr>
              <a:picLocks noChangeAspect="1" noChangeArrowheads="1"/>
            </p:cNvPicPr>
            <p:nvPr/>
          </p:nvPicPr>
          <p:blipFill>
            <a:blip r:embed="rId4" cstate="print"/>
            <a:srcRect/>
            <a:stretch>
              <a:fillRect/>
            </a:stretch>
          </p:blipFill>
          <p:spPr bwMode="auto">
            <a:xfrm>
              <a:off x="838200" y="3276600"/>
              <a:ext cx="533400" cy="533400"/>
            </a:xfrm>
            <a:prstGeom prst="rect">
              <a:avLst/>
            </a:prstGeom>
            <a:noFill/>
            <a:ln w="9525">
              <a:noFill/>
              <a:miter lim="800000"/>
              <a:headEnd/>
              <a:tailEnd/>
            </a:ln>
          </p:spPr>
        </p:pic>
        <p:pic>
          <p:nvPicPr>
            <p:cNvPr id="12" name="Picture 11" descr="credit_card"/>
            <p:cNvPicPr>
              <a:picLocks noChangeAspect="1" noChangeArrowheads="1"/>
            </p:cNvPicPr>
            <p:nvPr/>
          </p:nvPicPr>
          <p:blipFill>
            <a:blip r:embed="rId5" cstate="print"/>
            <a:srcRect/>
            <a:stretch>
              <a:fillRect/>
            </a:stretch>
          </p:blipFill>
          <p:spPr bwMode="auto">
            <a:xfrm>
              <a:off x="1219200" y="3429000"/>
              <a:ext cx="533400" cy="533400"/>
            </a:xfrm>
            <a:prstGeom prst="rect">
              <a:avLst/>
            </a:prstGeom>
            <a:noFill/>
            <a:ln w="9525">
              <a:noFill/>
              <a:miter lim="800000"/>
              <a:headEnd/>
              <a:tailEnd/>
            </a:ln>
          </p:spPr>
        </p:pic>
        <p:pic>
          <p:nvPicPr>
            <p:cNvPr id="13" name="Picture 4" descr="F:\Akram\ENIT\3eme année\PFE\Travail\ENIT\Report\img\icons\ID\osa_id_card.png"/>
            <p:cNvPicPr>
              <a:picLocks noChangeAspect="1" noChangeArrowheads="1"/>
            </p:cNvPicPr>
            <p:nvPr/>
          </p:nvPicPr>
          <p:blipFill>
            <a:blip r:embed="rId6" cstate="print"/>
            <a:srcRect/>
            <a:stretch>
              <a:fillRect/>
            </a:stretch>
          </p:blipFill>
          <p:spPr bwMode="auto">
            <a:xfrm>
              <a:off x="1524000" y="3429000"/>
              <a:ext cx="685800" cy="685800"/>
            </a:xfrm>
            <a:prstGeom prst="rect">
              <a:avLst/>
            </a:prstGeom>
            <a:noFill/>
            <a:ln w="9525">
              <a:noFill/>
              <a:miter lim="800000"/>
              <a:headEnd/>
              <a:tailEnd/>
            </a:ln>
          </p:spPr>
        </p:pic>
      </p:grpSp>
      <p:grpSp>
        <p:nvGrpSpPr>
          <p:cNvPr id="9" name="Groupe 97"/>
          <p:cNvGrpSpPr>
            <a:grpSpLocks/>
          </p:cNvGrpSpPr>
          <p:nvPr/>
        </p:nvGrpSpPr>
        <p:grpSpPr bwMode="auto">
          <a:xfrm>
            <a:off x="3581400" y="2260600"/>
            <a:ext cx="1905000" cy="3294063"/>
            <a:chOff x="3276600" y="2057400"/>
            <a:chExt cx="2133600" cy="3906741"/>
          </a:xfrm>
        </p:grpSpPr>
        <p:sp>
          <p:nvSpPr>
            <p:cNvPr id="18" name="Rectangle à coins arrondis 94"/>
            <p:cNvSpPr/>
            <p:nvPr/>
          </p:nvSpPr>
          <p:spPr>
            <a:xfrm>
              <a:off x="3276600" y="2057400"/>
              <a:ext cx="2133600" cy="3886030"/>
            </a:xfrm>
            <a:prstGeom prst="roundRect">
              <a:avLst>
                <a:gd name="adj" fmla="val 7712"/>
              </a:avLst>
            </a:prstGeom>
            <a:gradFill flip="none" rotWithShape="1">
              <a:gsLst>
                <a:gs pos="53000">
                  <a:srgbClr val="F0F0F0">
                    <a:alpha val="7000"/>
                  </a:srgbClr>
                </a:gs>
                <a:gs pos="81000">
                  <a:schemeClr val="bg1">
                    <a:lumMod val="95000"/>
                    <a:alpha val="12000"/>
                  </a:schemeClr>
                </a:gs>
                <a:gs pos="100000">
                  <a:schemeClr val="dk1">
                    <a:tint val="37000"/>
                    <a:satMod val="300000"/>
                    <a:alpha val="13000"/>
                  </a:schemeClr>
                </a:gs>
              </a:gsLst>
              <a:lin ang="5400000" scaled="1"/>
              <a:tileRect/>
            </a:gradFill>
            <a:ln w="9525">
              <a:solidFill>
                <a:schemeClr val="bg1">
                  <a:lumMod val="9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fr-FR"/>
            </a:p>
          </p:txBody>
        </p:sp>
        <p:sp>
          <p:nvSpPr>
            <p:cNvPr id="19" name="ZoneTexte 67"/>
            <p:cNvSpPr txBox="1"/>
            <p:nvPr/>
          </p:nvSpPr>
          <p:spPr>
            <a:xfrm>
              <a:off x="3447288" y="5563111"/>
              <a:ext cx="1877568" cy="401030"/>
            </a:xfrm>
            <a:prstGeom prst="rect">
              <a:avLst/>
            </a:prstGeom>
            <a:noFill/>
          </p:spPr>
          <p:txBody>
            <a:bodyPr>
              <a:spAutoFit/>
            </a:bodyPr>
            <a:lstStyle/>
            <a:p>
              <a:pPr algn="ctr">
                <a:spcBef>
                  <a:spcPct val="50000"/>
                </a:spcBef>
                <a:buClr>
                  <a:srgbClr val="F0AB00"/>
                </a:buClr>
                <a:buSzPct val="80000"/>
                <a:defRPr/>
              </a:pPr>
              <a:endParaRPr lang="fr-FR" sz="1600" b="1" kern="0" dirty="0">
                <a:solidFill>
                  <a:schemeClr val="tx2">
                    <a:lumMod val="75000"/>
                  </a:schemeClr>
                </a:solidFill>
                <a:latin typeface="+mn-lt"/>
                <a:ea typeface="Arial Unicode MS" pitchFamily="34" charset="-128"/>
                <a:cs typeface="Arial Unicode MS" pitchFamily="34" charset="-128"/>
              </a:endParaRPr>
            </a:p>
          </p:txBody>
        </p:sp>
        <p:grpSp>
          <p:nvGrpSpPr>
            <p:cNvPr id="17" name="Groupe 69"/>
            <p:cNvGrpSpPr>
              <a:grpSpLocks/>
            </p:cNvGrpSpPr>
            <p:nvPr/>
          </p:nvGrpSpPr>
          <p:grpSpPr bwMode="auto">
            <a:xfrm>
              <a:off x="3505963" y="4648086"/>
              <a:ext cx="1674876" cy="897845"/>
              <a:chOff x="686563" y="4648086"/>
              <a:chExt cx="1674876" cy="897845"/>
            </a:xfrm>
          </p:grpSpPr>
          <p:sp>
            <p:nvSpPr>
              <p:cNvPr id="38" name="Rectangle à coins arrondis 70"/>
              <p:cNvSpPr/>
              <p:nvPr/>
            </p:nvSpPr>
            <p:spPr>
              <a:xfrm>
                <a:off x="686563" y="4648086"/>
                <a:ext cx="1674876" cy="837831"/>
              </a:xfrm>
              <a:prstGeom prst="roundRect">
                <a:avLst/>
              </a:prstGeom>
              <a:solidFill>
                <a:srgbClr val="83A343">
                  <a:alpha val="84706"/>
                </a:srgbClr>
              </a:solidFill>
              <a:ln w="31750" cap="flat">
                <a:noFill/>
                <a:prstDash val="dash"/>
                <a:roun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pic>
            <p:nvPicPr>
              <p:cNvPr id="39" name="Picture 8" descr="exec"/>
              <p:cNvPicPr>
                <a:picLocks noChangeAspect="1" noChangeArrowheads="1"/>
              </p:cNvPicPr>
              <p:nvPr/>
            </p:nvPicPr>
            <p:blipFill>
              <a:blip r:embed="rId3" cstate="print"/>
              <a:srcRect/>
              <a:stretch>
                <a:fillRect/>
              </a:stretch>
            </p:blipFill>
            <p:spPr bwMode="auto">
              <a:xfrm>
                <a:off x="1295400" y="4724400"/>
                <a:ext cx="533400" cy="533400"/>
              </a:xfrm>
              <a:prstGeom prst="rect">
                <a:avLst/>
              </a:prstGeom>
              <a:noFill/>
              <a:ln w="9525">
                <a:noFill/>
                <a:miter lim="800000"/>
                <a:headEnd/>
                <a:tailEnd/>
              </a:ln>
            </p:spPr>
          </p:pic>
          <p:sp>
            <p:nvSpPr>
              <p:cNvPr id="40" name="ZoneTexte 72"/>
              <p:cNvSpPr txBox="1"/>
              <p:nvPr/>
            </p:nvSpPr>
            <p:spPr>
              <a:xfrm>
                <a:off x="754838" y="5180909"/>
                <a:ext cx="1562861" cy="365022"/>
              </a:xfrm>
              <a:prstGeom prst="rect">
                <a:avLst/>
              </a:prstGeom>
              <a:noFill/>
            </p:spPr>
            <p:txBody>
              <a:bodyPr wrap="square">
                <a:spAutoFit/>
              </a:bodyPr>
              <a:lstStyle/>
              <a:p>
                <a:pPr algn="ctr">
                  <a:spcBef>
                    <a:spcPct val="50000"/>
                  </a:spcBef>
                  <a:buClr>
                    <a:srgbClr val="F0AB00"/>
                  </a:buClr>
                  <a:buSzPct val="80000"/>
                  <a:defRPr/>
                </a:pPr>
                <a:r>
                  <a:rPr lang="fr-FR" sz="1400" kern="0" dirty="0">
                    <a:solidFill>
                      <a:schemeClr val="bg1"/>
                    </a:solidFill>
                    <a:latin typeface="+mn-lt"/>
                    <a:ea typeface="Arial Unicode MS" pitchFamily="34" charset="-128"/>
                    <a:cs typeface="Arial Unicode MS" pitchFamily="34" charset="-128"/>
                  </a:rPr>
                  <a:t>Policy </a:t>
                </a:r>
                <a:r>
                  <a:rPr lang="fr-FR" sz="1400" kern="0" dirty="0" err="1">
                    <a:solidFill>
                      <a:schemeClr val="bg1"/>
                    </a:solidFill>
                    <a:latin typeface="+mn-lt"/>
                    <a:ea typeface="Arial Unicode MS" pitchFamily="34" charset="-128"/>
                    <a:cs typeface="Arial Unicode MS" pitchFamily="34" charset="-128"/>
                  </a:rPr>
                  <a:t>Engine</a:t>
                </a:r>
                <a:endParaRPr lang="fr-FR" sz="1400" kern="0" dirty="0">
                  <a:solidFill>
                    <a:schemeClr val="bg1"/>
                  </a:solidFill>
                  <a:latin typeface="+mn-lt"/>
                  <a:ea typeface="Arial Unicode MS" pitchFamily="34" charset="-128"/>
                  <a:cs typeface="Arial Unicode MS" pitchFamily="34" charset="-128"/>
                </a:endParaRPr>
              </a:p>
            </p:txBody>
          </p:sp>
        </p:grpSp>
        <p:grpSp>
          <p:nvGrpSpPr>
            <p:cNvPr id="20" name="Groupe 82"/>
            <p:cNvGrpSpPr>
              <a:grpSpLocks/>
            </p:cNvGrpSpPr>
            <p:nvPr/>
          </p:nvGrpSpPr>
          <p:grpSpPr bwMode="auto">
            <a:xfrm>
              <a:off x="3505963" y="4038070"/>
              <a:ext cx="1674876" cy="581775"/>
              <a:chOff x="3734563" y="3885670"/>
              <a:chExt cx="1674876" cy="581775"/>
            </a:xfrm>
          </p:grpSpPr>
          <p:sp>
            <p:nvSpPr>
              <p:cNvPr id="33" name="Rectangle à coins arrondis 68"/>
              <p:cNvSpPr/>
              <p:nvPr/>
            </p:nvSpPr>
            <p:spPr>
              <a:xfrm>
                <a:off x="3734563" y="3885670"/>
                <a:ext cx="1674876" cy="532823"/>
              </a:xfrm>
              <a:prstGeom prst="roundRect">
                <a:avLst/>
              </a:prstGeom>
              <a:solidFill>
                <a:schemeClr val="accent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fr-FR"/>
              </a:p>
            </p:txBody>
          </p:sp>
          <p:sp>
            <p:nvSpPr>
              <p:cNvPr id="34" name="ZoneTexte 73"/>
              <p:cNvSpPr txBox="1"/>
              <p:nvPr/>
            </p:nvSpPr>
            <p:spPr>
              <a:xfrm>
                <a:off x="3887471" y="4190678"/>
                <a:ext cx="1369060" cy="276767"/>
              </a:xfrm>
              <a:prstGeom prst="rect">
                <a:avLst/>
              </a:prstGeom>
              <a:noFill/>
            </p:spPr>
            <p:txBody>
              <a:bodyPr>
                <a:spAutoFit/>
              </a:bodyPr>
              <a:lstStyle/>
              <a:p>
                <a:pPr algn="ctr">
                  <a:spcBef>
                    <a:spcPct val="50000"/>
                  </a:spcBef>
                  <a:buClr>
                    <a:srgbClr val="F0AB00"/>
                  </a:buClr>
                  <a:buSzPct val="80000"/>
                  <a:defRPr/>
                </a:pPr>
                <a:r>
                  <a:rPr lang="en-US" sz="1200" kern="0" dirty="0" err="1">
                    <a:solidFill>
                      <a:schemeClr val="bg1"/>
                    </a:solidFill>
                    <a:latin typeface="+mn-lt"/>
                    <a:ea typeface="Arial Unicode MS" pitchFamily="34" charset="-128"/>
                    <a:cs typeface="Arial Unicode MS" pitchFamily="34" charset="-128"/>
                  </a:rPr>
                  <a:t>CollectedData</a:t>
                </a:r>
                <a:endParaRPr lang="en-US" sz="1200" kern="0" dirty="0">
                  <a:solidFill>
                    <a:schemeClr val="bg1"/>
                  </a:solidFill>
                  <a:latin typeface="+mn-lt"/>
                  <a:ea typeface="Arial Unicode MS" pitchFamily="34" charset="-128"/>
                  <a:cs typeface="Arial Unicode MS" pitchFamily="34" charset="-128"/>
                </a:endParaRPr>
              </a:p>
            </p:txBody>
          </p:sp>
          <p:pic>
            <p:nvPicPr>
              <p:cNvPr id="35" name="Picture 14" descr="F:\Akram\ENIT\3eme année\PFE\Travail\ENIT\Report\img\icons\vcard.png"/>
              <p:cNvPicPr>
                <a:picLocks noChangeAspect="1" noChangeArrowheads="1"/>
              </p:cNvPicPr>
              <p:nvPr/>
            </p:nvPicPr>
            <p:blipFill>
              <a:blip r:embed="rId7" cstate="print"/>
              <a:srcRect/>
              <a:stretch>
                <a:fillRect/>
              </a:stretch>
            </p:blipFill>
            <p:spPr bwMode="auto">
              <a:xfrm>
                <a:off x="4038600" y="3962400"/>
                <a:ext cx="296333" cy="296333"/>
              </a:xfrm>
              <a:prstGeom prst="rect">
                <a:avLst/>
              </a:prstGeom>
              <a:noFill/>
              <a:ln w="9525">
                <a:noFill/>
                <a:miter lim="800000"/>
                <a:headEnd/>
                <a:tailEnd/>
              </a:ln>
            </p:spPr>
          </p:pic>
          <p:pic>
            <p:nvPicPr>
              <p:cNvPr id="36" name="Picture 11" descr="credit_card"/>
              <p:cNvPicPr>
                <a:picLocks noChangeAspect="1" noChangeArrowheads="1"/>
              </p:cNvPicPr>
              <p:nvPr/>
            </p:nvPicPr>
            <p:blipFill>
              <a:blip r:embed="rId8" cstate="print"/>
              <a:srcRect/>
              <a:stretch>
                <a:fillRect/>
              </a:stretch>
            </p:blipFill>
            <p:spPr bwMode="auto">
              <a:xfrm>
                <a:off x="4419600" y="3962400"/>
                <a:ext cx="296333" cy="296333"/>
              </a:xfrm>
              <a:prstGeom prst="rect">
                <a:avLst/>
              </a:prstGeom>
              <a:noFill/>
              <a:ln w="9525">
                <a:noFill/>
                <a:miter lim="800000"/>
                <a:headEnd/>
                <a:tailEnd/>
              </a:ln>
            </p:spPr>
          </p:pic>
          <p:pic>
            <p:nvPicPr>
              <p:cNvPr id="37" name="Picture 4" descr="F:\Akram\ENIT\3eme année\PFE\Travail\ENIT\Report\img\icons\ID\osa_id_card.png"/>
              <p:cNvPicPr>
                <a:picLocks noChangeAspect="1" noChangeArrowheads="1"/>
              </p:cNvPicPr>
              <p:nvPr/>
            </p:nvPicPr>
            <p:blipFill>
              <a:blip r:embed="rId9" cstate="print"/>
              <a:srcRect/>
              <a:stretch>
                <a:fillRect/>
              </a:stretch>
            </p:blipFill>
            <p:spPr bwMode="auto">
              <a:xfrm>
                <a:off x="4800600" y="3886200"/>
                <a:ext cx="381000" cy="381000"/>
              </a:xfrm>
              <a:prstGeom prst="rect">
                <a:avLst/>
              </a:prstGeom>
              <a:noFill/>
              <a:ln w="9525">
                <a:noFill/>
                <a:miter lim="800000"/>
                <a:headEnd/>
                <a:tailEnd/>
              </a:ln>
            </p:spPr>
          </p:pic>
        </p:grpSp>
        <p:grpSp>
          <p:nvGrpSpPr>
            <p:cNvPr id="21" name="Groupe 83"/>
            <p:cNvGrpSpPr>
              <a:grpSpLocks/>
            </p:cNvGrpSpPr>
            <p:nvPr/>
          </p:nvGrpSpPr>
          <p:grpSpPr bwMode="auto">
            <a:xfrm>
              <a:off x="3505963" y="3124929"/>
              <a:ext cx="1674876" cy="837830"/>
              <a:chOff x="3734563" y="2972529"/>
              <a:chExt cx="1674876" cy="837830"/>
            </a:xfrm>
          </p:grpSpPr>
          <p:sp>
            <p:nvSpPr>
              <p:cNvPr id="31" name="Rectangle à coins arrondis 79"/>
              <p:cNvSpPr/>
              <p:nvPr/>
            </p:nvSpPr>
            <p:spPr>
              <a:xfrm>
                <a:off x="3734563" y="2972529"/>
                <a:ext cx="1674876" cy="837830"/>
              </a:xfrm>
              <a:prstGeom prst="roundRect">
                <a:avLst/>
              </a:prstGeom>
              <a:solidFill>
                <a:schemeClr val="tx2">
                  <a:lumMod val="60000"/>
                  <a:lumOff val="40000"/>
                  <a:alpha val="82000"/>
                </a:schemeClr>
              </a:solidFill>
              <a:ln w="31750" cap="flat">
                <a:noFill/>
                <a:prstDash val="dash"/>
                <a:roun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
            <p:nvSpPr>
              <p:cNvPr id="32" name="ZoneTexte 81"/>
              <p:cNvSpPr txBox="1"/>
              <p:nvPr/>
            </p:nvSpPr>
            <p:spPr>
              <a:xfrm>
                <a:off x="3734563" y="3047840"/>
                <a:ext cx="1294384" cy="647671"/>
              </a:xfrm>
              <a:prstGeom prst="rect">
                <a:avLst/>
              </a:prstGeom>
              <a:noFill/>
            </p:spPr>
            <p:txBody>
              <a:bodyPr>
                <a:spAutoFit/>
              </a:bodyPr>
              <a:lstStyle/>
              <a:p>
                <a:pPr>
                  <a:spcBef>
                    <a:spcPct val="50000"/>
                  </a:spcBef>
                  <a:buClr>
                    <a:srgbClr val="F0AB00"/>
                  </a:buClr>
                  <a:buSzPct val="80000"/>
                  <a:defRPr/>
                </a:pPr>
                <a:r>
                  <a:rPr lang="fr-FR" sz="1200" kern="0" dirty="0">
                    <a:solidFill>
                      <a:schemeClr val="bg1"/>
                    </a:solidFill>
                    <a:latin typeface="+mn-lt"/>
                    <a:ea typeface="Arial Unicode MS" pitchFamily="34" charset="-128"/>
                    <a:cs typeface="Arial Unicode MS" pitchFamily="34" charset="-128"/>
                  </a:rPr>
                  <a:t>Services, </a:t>
                </a:r>
                <a:r>
                  <a:rPr lang="fr-FR" sz="1200" kern="0" dirty="0" err="1">
                    <a:solidFill>
                      <a:schemeClr val="bg1"/>
                    </a:solidFill>
                    <a:latin typeface="+mn-lt"/>
                    <a:ea typeface="Arial Unicode MS" pitchFamily="34" charset="-128"/>
                    <a:cs typeface="Arial Unicode MS" pitchFamily="34" charset="-128"/>
                  </a:rPr>
                  <a:t>webpages</a:t>
                </a:r>
                <a:r>
                  <a:rPr lang="fr-FR" sz="1200" kern="0" dirty="0">
                    <a:solidFill>
                      <a:schemeClr val="bg1"/>
                    </a:solidFill>
                    <a:latin typeface="+mn-lt"/>
                    <a:ea typeface="Arial Unicode MS" pitchFamily="34" charset="-128"/>
                    <a:cs typeface="Arial Unicode MS" pitchFamily="34" charset="-128"/>
                  </a:rPr>
                  <a:t>, </a:t>
                </a:r>
                <a:r>
                  <a:rPr lang="fr-FR" sz="1200" kern="0" dirty="0" err="1">
                    <a:solidFill>
                      <a:schemeClr val="bg1"/>
                    </a:solidFill>
                    <a:latin typeface="+mn-lt"/>
                    <a:ea typeface="Arial Unicode MS" pitchFamily="34" charset="-128"/>
                    <a:cs typeface="Arial Unicode MS" pitchFamily="34" charset="-128"/>
                  </a:rPr>
                  <a:t>resources</a:t>
                </a:r>
                <a:r>
                  <a:rPr lang="fr-FR" sz="1200" kern="0" dirty="0">
                    <a:solidFill>
                      <a:schemeClr val="bg1"/>
                    </a:solidFill>
                    <a:latin typeface="+mn-lt"/>
                    <a:ea typeface="Arial Unicode MS" pitchFamily="34" charset="-128"/>
                    <a:cs typeface="Arial Unicode MS" pitchFamily="34" charset="-128"/>
                  </a:rPr>
                  <a:t>,…</a:t>
                </a:r>
              </a:p>
            </p:txBody>
          </p:sp>
        </p:grpSp>
        <p:grpSp>
          <p:nvGrpSpPr>
            <p:cNvPr id="22" name="Groupe 23"/>
            <p:cNvGrpSpPr>
              <a:grpSpLocks/>
            </p:cNvGrpSpPr>
            <p:nvPr/>
          </p:nvGrpSpPr>
          <p:grpSpPr bwMode="auto">
            <a:xfrm>
              <a:off x="4343400" y="3277436"/>
              <a:ext cx="533400" cy="456368"/>
              <a:chOff x="3352800" y="4192110"/>
              <a:chExt cx="609600" cy="608490"/>
            </a:xfrm>
          </p:grpSpPr>
          <p:pic>
            <p:nvPicPr>
              <p:cNvPr id="29" name="Picture 3" descr="F:\Akram\ENIT\3eme année\PFE\Travail\ENIT\Report\img\icons\file-doc.png"/>
              <p:cNvPicPr>
                <a:picLocks noChangeAspect="1" noChangeArrowheads="1"/>
              </p:cNvPicPr>
              <p:nvPr/>
            </p:nvPicPr>
            <p:blipFill>
              <a:blip r:embed="rId10" cstate="print"/>
              <a:srcRect/>
              <a:stretch>
                <a:fillRect/>
              </a:stretch>
            </p:blipFill>
            <p:spPr bwMode="auto">
              <a:xfrm>
                <a:off x="3352800" y="4192110"/>
                <a:ext cx="534417" cy="532196"/>
              </a:xfrm>
              <a:prstGeom prst="rect">
                <a:avLst/>
              </a:prstGeom>
              <a:ln>
                <a:noFill/>
              </a:ln>
              <a:effectLst>
                <a:outerShdw blurRad="292100" dist="139700" dir="2700000" algn="tl" rotWithShape="0">
                  <a:srgbClr val="333333">
                    <a:alpha val="65000"/>
                  </a:srgbClr>
                </a:outerShdw>
              </a:effectLst>
            </p:spPr>
          </p:pic>
          <p:pic>
            <p:nvPicPr>
              <p:cNvPr id="30" name="Picture 3" descr="F:\Akram\ENIT\3eme année\PFE\Travail\ENIT\Report\img\icons\file-doc.png"/>
              <p:cNvPicPr>
                <a:picLocks noChangeAspect="1" noChangeArrowheads="1"/>
              </p:cNvPicPr>
              <p:nvPr/>
            </p:nvPicPr>
            <p:blipFill>
              <a:blip r:embed="rId10" cstate="print"/>
              <a:srcRect/>
              <a:stretch>
                <a:fillRect/>
              </a:stretch>
            </p:blipFill>
            <p:spPr bwMode="auto">
              <a:xfrm>
                <a:off x="3429000" y="4267200"/>
                <a:ext cx="533400" cy="533400"/>
              </a:xfrm>
              <a:prstGeom prst="rect">
                <a:avLst/>
              </a:prstGeom>
              <a:noFill/>
              <a:ln w="9525">
                <a:noFill/>
                <a:miter lim="800000"/>
                <a:headEnd/>
                <a:tailEnd/>
              </a:ln>
            </p:spPr>
          </p:pic>
        </p:grpSp>
        <p:grpSp>
          <p:nvGrpSpPr>
            <p:cNvPr id="23" name="Groupe 22"/>
            <p:cNvGrpSpPr>
              <a:grpSpLocks/>
            </p:cNvGrpSpPr>
            <p:nvPr/>
          </p:nvGrpSpPr>
          <p:grpSpPr bwMode="auto">
            <a:xfrm>
              <a:off x="4723887" y="3580555"/>
              <a:ext cx="381508" cy="381840"/>
              <a:chOff x="3809288" y="3732623"/>
              <a:chExt cx="534112" cy="534577"/>
            </a:xfrm>
          </p:grpSpPr>
          <p:pic>
            <p:nvPicPr>
              <p:cNvPr id="27" name="Picture 2" descr="F:\Akram\ENIT\3eme année\PFE\Travail\ENIT\Report\img\view_icon.png"/>
              <p:cNvPicPr>
                <a:picLocks noChangeAspect="1" noChangeArrowheads="1"/>
              </p:cNvPicPr>
              <p:nvPr/>
            </p:nvPicPr>
            <p:blipFill>
              <a:blip r:embed="rId11" cstate="print"/>
              <a:srcRect/>
              <a:stretch>
                <a:fillRect/>
              </a:stretch>
            </p:blipFill>
            <p:spPr bwMode="auto">
              <a:xfrm>
                <a:off x="3809288" y="3732623"/>
                <a:ext cx="458012" cy="458642"/>
              </a:xfrm>
              <a:prstGeom prst="rect">
                <a:avLst/>
              </a:prstGeom>
              <a:ln>
                <a:noFill/>
              </a:ln>
              <a:effectLst>
                <a:outerShdw blurRad="292100" dist="139700" dir="2700000" algn="tl" rotWithShape="0">
                  <a:srgbClr val="333333">
                    <a:alpha val="65000"/>
                  </a:srgbClr>
                </a:outerShdw>
              </a:effectLst>
            </p:spPr>
          </p:pic>
          <p:pic>
            <p:nvPicPr>
              <p:cNvPr id="28" name="Picture 2" descr="F:\Akram\ENIT\3eme année\PFE\Travail\ENIT\Report\img\view_icon.png"/>
              <p:cNvPicPr>
                <a:picLocks noChangeAspect="1" noChangeArrowheads="1"/>
              </p:cNvPicPr>
              <p:nvPr/>
            </p:nvPicPr>
            <p:blipFill>
              <a:blip r:embed="rId11" cstate="print"/>
              <a:srcRect/>
              <a:stretch>
                <a:fillRect/>
              </a:stretch>
            </p:blipFill>
            <p:spPr bwMode="auto">
              <a:xfrm>
                <a:off x="3886200" y="3810000"/>
                <a:ext cx="457200" cy="457200"/>
              </a:xfrm>
              <a:prstGeom prst="rect">
                <a:avLst/>
              </a:prstGeom>
              <a:noFill/>
              <a:ln w="9525">
                <a:noFill/>
                <a:miter lim="800000"/>
                <a:headEnd/>
                <a:tailEnd/>
              </a:ln>
            </p:spPr>
          </p:pic>
        </p:grpSp>
        <p:pic>
          <p:nvPicPr>
            <p:cNvPr id="25" name="Picture 12" descr="F:\Akram\ENIT\3eme année\PFE\Travail\ENIT\Report\img\icons\Server.png"/>
            <p:cNvPicPr>
              <a:picLocks noChangeAspect="1" noChangeArrowheads="1"/>
            </p:cNvPicPr>
            <p:nvPr/>
          </p:nvPicPr>
          <p:blipFill>
            <a:blip r:embed="rId12" cstate="print"/>
            <a:srcRect/>
            <a:stretch>
              <a:fillRect/>
            </a:stretch>
          </p:blipFill>
          <p:spPr bwMode="auto">
            <a:xfrm>
              <a:off x="3776662" y="2176462"/>
              <a:ext cx="871538" cy="871538"/>
            </a:xfrm>
            <a:prstGeom prst="rect">
              <a:avLst/>
            </a:prstGeom>
            <a:noFill/>
            <a:ln w="9525">
              <a:noFill/>
              <a:miter lim="800000"/>
              <a:headEnd/>
              <a:tailEnd/>
            </a:ln>
          </p:spPr>
        </p:pic>
        <p:pic>
          <p:nvPicPr>
            <p:cNvPr id="26" name="Picture 5" descr="Internet Connection Tools"/>
            <p:cNvPicPr>
              <a:picLocks noChangeAspect="1" noChangeArrowheads="1"/>
            </p:cNvPicPr>
            <p:nvPr/>
          </p:nvPicPr>
          <p:blipFill>
            <a:blip r:embed="rId13" cstate="print"/>
            <a:srcRect/>
            <a:stretch>
              <a:fillRect/>
            </a:stretch>
          </p:blipFill>
          <p:spPr bwMode="auto">
            <a:xfrm>
              <a:off x="4343400" y="2438400"/>
              <a:ext cx="635000" cy="635000"/>
            </a:xfrm>
            <a:prstGeom prst="rect">
              <a:avLst/>
            </a:prstGeom>
            <a:noFill/>
            <a:ln w="9525">
              <a:noFill/>
              <a:miter lim="800000"/>
              <a:headEnd/>
              <a:tailEnd/>
            </a:ln>
          </p:spPr>
        </p:pic>
      </p:grpSp>
      <p:grpSp>
        <p:nvGrpSpPr>
          <p:cNvPr id="24" name="Groupe 98"/>
          <p:cNvGrpSpPr>
            <a:grpSpLocks/>
          </p:cNvGrpSpPr>
          <p:nvPr/>
        </p:nvGrpSpPr>
        <p:grpSpPr bwMode="auto">
          <a:xfrm>
            <a:off x="7086600" y="2260600"/>
            <a:ext cx="1905000" cy="3276600"/>
            <a:chOff x="6096000" y="2057400"/>
            <a:chExt cx="2133600" cy="3886200"/>
          </a:xfrm>
        </p:grpSpPr>
        <p:sp>
          <p:nvSpPr>
            <p:cNvPr id="42" name="Rectangle à coins arrondis 95"/>
            <p:cNvSpPr/>
            <p:nvPr/>
          </p:nvSpPr>
          <p:spPr>
            <a:xfrm>
              <a:off x="6096000" y="2057400"/>
              <a:ext cx="2133600" cy="3886200"/>
            </a:xfrm>
            <a:prstGeom prst="roundRect">
              <a:avLst>
                <a:gd name="adj" fmla="val 8991"/>
              </a:avLst>
            </a:prstGeom>
            <a:gradFill flip="none" rotWithShape="1">
              <a:gsLst>
                <a:gs pos="53000">
                  <a:srgbClr val="F0F0F0">
                    <a:alpha val="7000"/>
                  </a:srgbClr>
                </a:gs>
                <a:gs pos="81000">
                  <a:schemeClr val="bg1">
                    <a:lumMod val="95000"/>
                    <a:alpha val="12000"/>
                  </a:schemeClr>
                </a:gs>
                <a:gs pos="100000">
                  <a:schemeClr val="dk1">
                    <a:tint val="37000"/>
                    <a:satMod val="300000"/>
                    <a:alpha val="13000"/>
                  </a:schemeClr>
                </a:gs>
              </a:gsLst>
              <a:lin ang="5400000" scaled="1"/>
              <a:tileRect/>
            </a:gradFill>
            <a:ln w="9525">
              <a:solidFill>
                <a:schemeClr val="bg1">
                  <a:lumMod val="9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fr-FR"/>
            </a:p>
          </p:txBody>
        </p:sp>
        <p:pic>
          <p:nvPicPr>
            <p:cNvPr id="44" name="Picture 10" descr="F:\Akram\ENIT\3eme année\PFE\Travail\ENIT\Report\img\icons\building1.png"/>
            <p:cNvPicPr>
              <a:picLocks noChangeAspect="1" noChangeArrowheads="1"/>
            </p:cNvPicPr>
            <p:nvPr/>
          </p:nvPicPr>
          <p:blipFill>
            <a:blip r:embed="rId14" cstate="print"/>
            <a:srcRect/>
            <a:stretch>
              <a:fillRect/>
            </a:stretch>
          </p:blipFill>
          <p:spPr bwMode="auto">
            <a:xfrm>
              <a:off x="6875272" y="2133600"/>
              <a:ext cx="609600" cy="917097"/>
            </a:xfrm>
            <a:prstGeom prst="rect">
              <a:avLst/>
            </a:prstGeom>
            <a:noFill/>
            <a:ln w="9525">
              <a:noFill/>
              <a:miter lim="800000"/>
              <a:headEnd/>
              <a:tailEnd/>
            </a:ln>
          </p:spPr>
        </p:pic>
        <p:grpSp>
          <p:nvGrpSpPr>
            <p:cNvPr id="41" name="Groupe 62"/>
            <p:cNvGrpSpPr>
              <a:grpSpLocks/>
            </p:cNvGrpSpPr>
            <p:nvPr/>
          </p:nvGrpSpPr>
          <p:grpSpPr bwMode="auto">
            <a:xfrm>
              <a:off x="6325363" y="4648200"/>
              <a:ext cx="1688033" cy="885835"/>
              <a:chOff x="686563" y="4648200"/>
              <a:chExt cx="1688033" cy="885835"/>
            </a:xfrm>
          </p:grpSpPr>
          <p:sp>
            <p:nvSpPr>
              <p:cNvPr id="51" name="Rectangle à coins arrondis 63"/>
              <p:cNvSpPr/>
              <p:nvPr/>
            </p:nvSpPr>
            <p:spPr>
              <a:xfrm>
                <a:off x="686563" y="4648200"/>
                <a:ext cx="1674876" cy="837868"/>
              </a:xfrm>
              <a:prstGeom prst="roundRect">
                <a:avLst/>
              </a:prstGeom>
              <a:solidFill>
                <a:srgbClr val="83A343">
                  <a:alpha val="84706"/>
                </a:srgbClr>
              </a:solidFill>
              <a:ln w="31750" cap="flat">
                <a:noFill/>
                <a:prstDash val="dash"/>
                <a:roun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pic>
            <p:nvPicPr>
              <p:cNvPr id="52" name="Picture 8" descr="exec"/>
              <p:cNvPicPr>
                <a:picLocks noChangeAspect="1" noChangeArrowheads="1"/>
              </p:cNvPicPr>
              <p:nvPr/>
            </p:nvPicPr>
            <p:blipFill>
              <a:blip r:embed="rId3" cstate="print"/>
              <a:srcRect/>
              <a:stretch>
                <a:fillRect/>
              </a:stretch>
            </p:blipFill>
            <p:spPr bwMode="auto">
              <a:xfrm>
                <a:off x="1295400" y="4724400"/>
                <a:ext cx="533400" cy="533400"/>
              </a:xfrm>
              <a:prstGeom prst="rect">
                <a:avLst/>
              </a:prstGeom>
              <a:noFill/>
              <a:ln w="9525">
                <a:noFill/>
                <a:miter lim="800000"/>
                <a:headEnd/>
                <a:tailEnd/>
              </a:ln>
            </p:spPr>
          </p:pic>
          <p:sp>
            <p:nvSpPr>
              <p:cNvPr id="53" name="ZoneTexte 65"/>
              <p:cNvSpPr txBox="1"/>
              <p:nvPr/>
            </p:nvSpPr>
            <p:spPr>
              <a:xfrm>
                <a:off x="811734" y="5168997"/>
                <a:ext cx="1562862" cy="365038"/>
              </a:xfrm>
              <a:prstGeom prst="rect">
                <a:avLst/>
              </a:prstGeom>
              <a:noFill/>
            </p:spPr>
            <p:txBody>
              <a:bodyPr wrap="square">
                <a:spAutoFit/>
              </a:bodyPr>
              <a:lstStyle/>
              <a:p>
                <a:pPr algn="ctr">
                  <a:spcBef>
                    <a:spcPct val="50000"/>
                  </a:spcBef>
                  <a:buClr>
                    <a:srgbClr val="F0AB00"/>
                  </a:buClr>
                  <a:buSzPct val="80000"/>
                  <a:defRPr/>
                </a:pPr>
                <a:r>
                  <a:rPr lang="fr-FR" sz="1400" kern="0" dirty="0">
                    <a:solidFill>
                      <a:schemeClr val="bg1"/>
                    </a:solidFill>
                    <a:latin typeface="+mn-lt"/>
                    <a:ea typeface="Arial Unicode MS" pitchFamily="34" charset="-128"/>
                    <a:cs typeface="Arial Unicode MS" pitchFamily="34" charset="-128"/>
                  </a:rPr>
                  <a:t>Policy </a:t>
                </a:r>
                <a:r>
                  <a:rPr lang="fr-FR" sz="1400" kern="0" dirty="0" err="1">
                    <a:solidFill>
                      <a:schemeClr val="bg1"/>
                    </a:solidFill>
                    <a:latin typeface="+mn-lt"/>
                    <a:ea typeface="Arial Unicode MS" pitchFamily="34" charset="-128"/>
                    <a:cs typeface="Arial Unicode MS" pitchFamily="34" charset="-128"/>
                  </a:rPr>
                  <a:t>Engine</a:t>
                </a:r>
                <a:endParaRPr lang="fr-FR" sz="1400" kern="0" dirty="0">
                  <a:solidFill>
                    <a:schemeClr val="bg1"/>
                  </a:solidFill>
                  <a:latin typeface="+mn-lt"/>
                  <a:ea typeface="Arial Unicode MS" pitchFamily="34" charset="-128"/>
                  <a:cs typeface="Arial Unicode MS" pitchFamily="34" charset="-128"/>
                </a:endParaRPr>
              </a:p>
            </p:txBody>
          </p:sp>
        </p:grpSp>
        <p:sp>
          <p:nvSpPr>
            <p:cNvPr id="47" name="Rectangle à coins arrondis 86"/>
            <p:cNvSpPr/>
            <p:nvPr/>
          </p:nvSpPr>
          <p:spPr>
            <a:xfrm>
              <a:off x="6325363" y="3428114"/>
              <a:ext cx="1674876" cy="1067576"/>
            </a:xfrm>
            <a:prstGeom prst="roundRect">
              <a:avLst/>
            </a:prstGeom>
            <a:solidFill>
              <a:schemeClr val="accent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fr-FR"/>
            </a:p>
          </p:txBody>
        </p:sp>
        <p:sp>
          <p:nvSpPr>
            <p:cNvPr id="48" name="ZoneTexte 87"/>
            <p:cNvSpPr txBox="1"/>
            <p:nvPr/>
          </p:nvSpPr>
          <p:spPr>
            <a:xfrm>
              <a:off x="6476492" y="4267865"/>
              <a:ext cx="1372616" cy="276779"/>
            </a:xfrm>
            <a:prstGeom prst="rect">
              <a:avLst/>
            </a:prstGeom>
            <a:noFill/>
          </p:spPr>
          <p:txBody>
            <a:bodyPr>
              <a:spAutoFit/>
            </a:bodyPr>
            <a:lstStyle/>
            <a:p>
              <a:pPr algn="ctr">
                <a:spcBef>
                  <a:spcPct val="50000"/>
                </a:spcBef>
                <a:buClr>
                  <a:srgbClr val="F0AB00"/>
                </a:buClr>
                <a:buSzPct val="80000"/>
                <a:defRPr/>
              </a:pPr>
              <a:r>
                <a:rPr lang="en-US" sz="1200" kern="0" dirty="0" err="1">
                  <a:solidFill>
                    <a:schemeClr val="bg1"/>
                  </a:solidFill>
                  <a:latin typeface="+mn-lt"/>
                  <a:ea typeface="Arial Unicode MS" pitchFamily="34" charset="-128"/>
                  <a:cs typeface="Arial Unicode MS" pitchFamily="34" charset="-128"/>
                </a:rPr>
                <a:t>CollectedData</a:t>
              </a:r>
              <a:endParaRPr lang="en-US" sz="1200" kern="0" dirty="0">
                <a:solidFill>
                  <a:schemeClr val="bg1"/>
                </a:solidFill>
                <a:latin typeface="+mn-lt"/>
                <a:ea typeface="Arial Unicode MS" pitchFamily="34" charset="-128"/>
                <a:cs typeface="Arial Unicode MS" pitchFamily="34" charset="-128"/>
              </a:endParaRPr>
            </a:p>
          </p:txBody>
        </p:sp>
        <p:pic>
          <p:nvPicPr>
            <p:cNvPr id="49" name="Picture 14" descr="F:\Akram\ENIT\3eme année\PFE\Travail\ENIT\Report\img\icons\vcard.png"/>
            <p:cNvPicPr>
              <a:picLocks noChangeAspect="1" noChangeArrowheads="1"/>
            </p:cNvPicPr>
            <p:nvPr/>
          </p:nvPicPr>
          <p:blipFill>
            <a:blip r:embed="rId4" cstate="print"/>
            <a:srcRect/>
            <a:stretch>
              <a:fillRect/>
            </a:stretch>
          </p:blipFill>
          <p:spPr bwMode="auto">
            <a:xfrm>
              <a:off x="7239000" y="3657600"/>
              <a:ext cx="609600" cy="609600"/>
            </a:xfrm>
            <a:prstGeom prst="rect">
              <a:avLst/>
            </a:prstGeom>
            <a:noFill/>
            <a:ln w="9525">
              <a:noFill/>
              <a:miter lim="800000"/>
              <a:headEnd/>
              <a:tailEnd/>
            </a:ln>
          </p:spPr>
        </p:pic>
        <p:pic>
          <p:nvPicPr>
            <p:cNvPr id="50" name="Picture 4" descr="F:\Akram\ENIT\3eme année\PFE\Travail\ENIT\Report\img\icons\ID\osa_id_card.png"/>
            <p:cNvPicPr>
              <a:picLocks noChangeAspect="1" noChangeArrowheads="1"/>
            </p:cNvPicPr>
            <p:nvPr/>
          </p:nvPicPr>
          <p:blipFill>
            <a:blip r:embed="rId6" cstate="print"/>
            <a:srcRect/>
            <a:stretch>
              <a:fillRect/>
            </a:stretch>
          </p:blipFill>
          <p:spPr bwMode="auto">
            <a:xfrm>
              <a:off x="6477000" y="3505200"/>
              <a:ext cx="685800" cy="685800"/>
            </a:xfrm>
            <a:prstGeom prst="rect">
              <a:avLst/>
            </a:prstGeom>
            <a:noFill/>
            <a:ln w="9525">
              <a:noFill/>
              <a:miter lim="800000"/>
              <a:headEnd/>
              <a:tailEnd/>
            </a:ln>
          </p:spPr>
        </p:pic>
      </p:grpSp>
      <p:cxnSp>
        <p:nvCxnSpPr>
          <p:cNvPr id="54" name="Connecteur droit avec flèche 100"/>
          <p:cNvCxnSpPr/>
          <p:nvPr/>
        </p:nvCxnSpPr>
        <p:spPr>
          <a:xfrm>
            <a:off x="2286000" y="30226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104"/>
          <p:cNvCxnSpPr/>
          <p:nvPr/>
        </p:nvCxnSpPr>
        <p:spPr>
          <a:xfrm rot="10800000">
            <a:off x="2286000" y="3556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105"/>
          <p:cNvCxnSpPr/>
          <p:nvPr/>
        </p:nvCxnSpPr>
        <p:spPr>
          <a:xfrm rot="10800000">
            <a:off x="2286000" y="46228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106"/>
          <p:cNvCxnSpPr/>
          <p:nvPr/>
        </p:nvCxnSpPr>
        <p:spPr>
          <a:xfrm>
            <a:off x="2286000" y="4089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ZoneTexte 107"/>
          <p:cNvSpPr txBox="1"/>
          <p:nvPr/>
        </p:nvSpPr>
        <p:spPr>
          <a:xfrm>
            <a:off x="2133600" y="2760663"/>
            <a:ext cx="1296988" cy="261937"/>
          </a:xfrm>
          <a:prstGeom prst="rect">
            <a:avLst/>
          </a:prstGeom>
          <a:noFill/>
        </p:spPr>
        <p:txBody>
          <a:bodyPr wrap="none">
            <a:spAutoFit/>
          </a:bodyPr>
          <a:lstStyle/>
          <a:p>
            <a:pPr>
              <a:defRPr/>
            </a:pPr>
            <a:r>
              <a:rPr lang="fr-FR" sz="1100" dirty="0" err="1">
                <a:solidFill>
                  <a:schemeClr val="bg1">
                    <a:lumMod val="50000"/>
                  </a:schemeClr>
                </a:solidFill>
              </a:rPr>
              <a:t>Request</a:t>
            </a:r>
            <a:r>
              <a:rPr lang="fr-FR" sz="1100" dirty="0">
                <a:solidFill>
                  <a:schemeClr val="bg1">
                    <a:lumMod val="50000"/>
                  </a:schemeClr>
                </a:solidFill>
              </a:rPr>
              <a:t> </a:t>
            </a:r>
            <a:r>
              <a:rPr lang="fr-FR" sz="1100" dirty="0" err="1">
                <a:solidFill>
                  <a:schemeClr val="bg1">
                    <a:lumMod val="50000"/>
                  </a:schemeClr>
                </a:solidFill>
              </a:rPr>
              <a:t>resource</a:t>
            </a:r>
            <a:endParaRPr lang="fr-FR" sz="1100" dirty="0">
              <a:solidFill>
                <a:schemeClr val="bg1">
                  <a:lumMod val="50000"/>
                </a:schemeClr>
              </a:solidFill>
            </a:endParaRPr>
          </a:p>
        </p:txBody>
      </p:sp>
      <p:sp>
        <p:nvSpPr>
          <p:cNvPr id="59" name="ZoneTexte 108"/>
          <p:cNvSpPr txBox="1"/>
          <p:nvPr/>
        </p:nvSpPr>
        <p:spPr>
          <a:xfrm>
            <a:off x="2057400" y="3294063"/>
            <a:ext cx="1603375" cy="261937"/>
          </a:xfrm>
          <a:prstGeom prst="rect">
            <a:avLst/>
          </a:prstGeom>
          <a:noFill/>
        </p:spPr>
        <p:txBody>
          <a:bodyPr wrap="none">
            <a:spAutoFit/>
          </a:bodyPr>
          <a:lstStyle/>
          <a:p>
            <a:pPr>
              <a:defRPr/>
            </a:pPr>
            <a:r>
              <a:rPr lang="fr-FR" sz="1100" dirty="0" err="1">
                <a:solidFill>
                  <a:schemeClr val="bg1">
                    <a:lumMod val="50000"/>
                  </a:schemeClr>
                </a:solidFill>
              </a:rPr>
              <a:t>Request</a:t>
            </a:r>
            <a:r>
              <a:rPr lang="fr-FR" sz="1100" dirty="0">
                <a:solidFill>
                  <a:schemeClr val="bg1">
                    <a:lumMod val="50000"/>
                  </a:schemeClr>
                </a:solidFill>
              </a:rPr>
              <a:t> </a:t>
            </a:r>
            <a:r>
              <a:rPr lang="fr-FR" sz="1100" dirty="0" err="1">
                <a:solidFill>
                  <a:schemeClr val="bg1">
                    <a:lumMod val="50000"/>
                  </a:schemeClr>
                </a:solidFill>
              </a:rPr>
              <a:t>personal</a:t>
            </a:r>
            <a:r>
              <a:rPr lang="fr-FR" sz="1100" dirty="0">
                <a:solidFill>
                  <a:schemeClr val="bg1">
                    <a:lumMod val="50000"/>
                  </a:schemeClr>
                </a:solidFill>
              </a:rPr>
              <a:t> data</a:t>
            </a:r>
          </a:p>
        </p:txBody>
      </p:sp>
      <p:sp>
        <p:nvSpPr>
          <p:cNvPr id="60" name="ZoneTexte 109"/>
          <p:cNvSpPr txBox="1"/>
          <p:nvPr/>
        </p:nvSpPr>
        <p:spPr>
          <a:xfrm>
            <a:off x="2209800" y="3827463"/>
            <a:ext cx="1055688" cy="261937"/>
          </a:xfrm>
          <a:prstGeom prst="rect">
            <a:avLst/>
          </a:prstGeom>
          <a:noFill/>
        </p:spPr>
        <p:txBody>
          <a:bodyPr wrap="none">
            <a:spAutoFit/>
          </a:bodyPr>
          <a:lstStyle/>
          <a:p>
            <a:pPr>
              <a:defRPr/>
            </a:pPr>
            <a:r>
              <a:rPr lang="fr-FR" sz="1100" dirty="0" err="1">
                <a:solidFill>
                  <a:schemeClr val="bg1">
                    <a:lumMod val="50000"/>
                  </a:schemeClr>
                </a:solidFill>
              </a:rPr>
              <a:t>Personal</a:t>
            </a:r>
            <a:r>
              <a:rPr lang="fr-FR" sz="1100" dirty="0">
                <a:solidFill>
                  <a:schemeClr val="bg1">
                    <a:lumMod val="50000"/>
                  </a:schemeClr>
                </a:solidFill>
              </a:rPr>
              <a:t> data</a:t>
            </a:r>
          </a:p>
        </p:txBody>
      </p:sp>
      <p:sp>
        <p:nvSpPr>
          <p:cNvPr id="61" name="ZoneTexte 110"/>
          <p:cNvSpPr txBox="1"/>
          <p:nvPr/>
        </p:nvSpPr>
        <p:spPr>
          <a:xfrm>
            <a:off x="2543175" y="4360863"/>
            <a:ext cx="733425" cy="261937"/>
          </a:xfrm>
          <a:prstGeom prst="rect">
            <a:avLst/>
          </a:prstGeom>
          <a:noFill/>
        </p:spPr>
        <p:txBody>
          <a:bodyPr wrap="none">
            <a:spAutoFit/>
          </a:bodyPr>
          <a:lstStyle/>
          <a:p>
            <a:pPr>
              <a:defRPr/>
            </a:pPr>
            <a:r>
              <a:rPr lang="fr-FR" sz="1100" dirty="0" err="1">
                <a:solidFill>
                  <a:schemeClr val="bg1">
                    <a:lumMod val="50000"/>
                  </a:schemeClr>
                </a:solidFill>
              </a:rPr>
              <a:t>resource</a:t>
            </a:r>
            <a:endParaRPr lang="fr-FR" sz="1100" dirty="0">
              <a:solidFill>
                <a:schemeClr val="bg1">
                  <a:lumMod val="50000"/>
                </a:schemeClr>
              </a:solidFill>
            </a:endParaRPr>
          </a:p>
        </p:txBody>
      </p:sp>
      <p:sp>
        <p:nvSpPr>
          <p:cNvPr id="62" name="ZoneTexte 111"/>
          <p:cNvSpPr txBox="1"/>
          <p:nvPr/>
        </p:nvSpPr>
        <p:spPr>
          <a:xfrm>
            <a:off x="5486400" y="3446463"/>
            <a:ext cx="1603375" cy="261937"/>
          </a:xfrm>
          <a:prstGeom prst="rect">
            <a:avLst/>
          </a:prstGeom>
          <a:noFill/>
        </p:spPr>
        <p:txBody>
          <a:bodyPr wrap="none">
            <a:spAutoFit/>
          </a:bodyPr>
          <a:lstStyle/>
          <a:p>
            <a:pPr>
              <a:defRPr/>
            </a:pPr>
            <a:r>
              <a:rPr lang="fr-FR" sz="1100" dirty="0" err="1">
                <a:solidFill>
                  <a:schemeClr val="bg1">
                    <a:lumMod val="50000"/>
                  </a:schemeClr>
                </a:solidFill>
              </a:rPr>
              <a:t>Request</a:t>
            </a:r>
            <a:r>
              <a:rPr lang="fr-FR" sz="1100" dirty="0">
                <a:solidFill>
                  <a:schemeClr val="bg1">
                    <a:lumMod val="50000"/>
                  </a:schemeClr>
                </a:solidFill>
              </a:rPr>
              <a:t> </a:t>
            </a:r>
            <a:r>
              <a:rPr lang="fr-FR" sz="1100" dirty="0" err="1">
                <a:solidFill>
                  <a:schemeClr val="bg1">
                    <a:lumMod val="50000"/>
                  </a:schemeClr>
                </a:solidFill>
              </a:rPr>
              <a:t>personal</a:t>
            </a:r>
            <a:r>
              <a:rPr lang="fr-FR" sz="1100" dirty="0">
                <a:solidFill>
                  <a:schemeClr val="bg1">
                    <a:lumMod val="50000"/>
                  </a:schemeClr>
                </a:solidFill>
              </a:rPr>
              <a:t> data</a:t>
            </a:r>
          </a:p>
        </p:txBody>
      </p:sp>
      <p:sp>
        <p:nvSpPr>
          <p:cNvPr id="63" name="ZoneTexte 112"/>
          <p:cNvSpPr txBox="1"/>
          <p:nvPr/>
        </p:nvSpPr>
        <p:spPr>
          <a:xfrm>
            <a:off x="5726113" y="3979863"/>
            <a:ext cx="1055687" cy="261937"/>
          </a:xfrm>
          <a:prstGeom prst="rect">
            <a:avLst/>
          </a:prstGeom>
          <a:noFill/>
        </p:spPr>
        <p:txBody>
          <a:bodyPr wrap="none">
            <a:spAutoFit/>
          </a:bodyPr>
          <a:lstStyle/>
          <a:p>
            <a:pPr>
              <a:defRPr/>
            </a:pPr>
            <a:r>
              <a:rPr lang="fr-FR" sz="1100" dirty="0" err="1">
                <a:solidFill>
                  <a:schemeClr val="bg1">
                    <a:lumMod val="50000"/>
                  </a:schemeClr>
                </a:solidFill>
              </a:rPr>
              <a:t>Personal</a:t>
            </a:r>
            <a:r>
              <a:rPr lang="fr-FR" sz="1100" dirty="0">
                <a:solidFill>
                  <a:schemeClr val="bg1">
                    <a:lumMod val="50000"/>
                  </a:schemeClr>
                </a:solidFill>
              </a:rPr>
              <a:t> data</a:t>
            </a:r>
          </a:p>
        </p:txBody>
      </p:sp>
      <p:cxnSp>
        <p:nvCxnSpPr>
          <p:cNvPr id="64" name="Connecteur droit avec flèche 115"/>
          <p:cNvCxnSpPr/>
          <p:nvPr/>
        </p:nvCxnSpPr>
        <p:spPr>
          <a:xfrm>
            <a:off x="5715000" y="42418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116"/>
          <p:cNvCxnSpPr/>
          <p:nvPr/>
        </p:nvCxnSpPr>
        <p:spPr>
          <a:xfrm rot="10800000">
            <a:off x="5791200" y="3708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0" name="Picture 6" descr="http://t0.gstatic.com/images?q=tbn:ANd9GcTgelI0MNna35oZNgGlGJG3JtFGWRwjSQPBKyvON0CTgwnUiGc7JeMUuqg">
            <a:hlinkClick r:id="rId15"/>
          </p:cNvPr>
          <p:cNvPicPr>
            <a:picLocks noChangeAspect="1" noChangeArrowheads="1"/>
          </p:cNvPicPr>
          <p:nvPr/>
        </p:nvPicPr>
        <p:blipFill>
          <a:blip r:embed="rId16" cstate="print"/>
          <a:srcRect/>
          <a:stretch>
            <a:fillRect/>
          </a:stretch>
        </p:blipFill>
        <p:spPr bwMode="auto">
          <a:xfrm>
            <a:off x="1466533" y="5310822"/>
            <a:ext cx="697547" cy="691735"/>
          </a:xfrm>
          <a:prstGeom prst="rect">
            <a:avLst/>
          </a:prstGeom>
          <a:noFill/>
        </p:spPr>
      </p:pic>
      <p:pic>
        <p:nvPicPr>
          <p:cNvPr id="1032" name="Picture 8" descr="http://t1.gstatic.com/images?q=tbn:ANd9GcRTgo2o9-Om_BsQNBE_WG8xkWIOuleoVyzF1Xr7CylN1qX9_FtTA_K3vA">
            <a:hlinkClick r:id="rId17"/>
          </p:cNvPr>
          <p:cNvPicPr>
            <a:picLocks noChangeAspect="1" noChangeArrowheads="1"/>
          </p:cNvPicPr>
          <p:nvPr/>
        </p:nvPicPr>
        <p:blipFill>
          <a:blip r:embed="rId18" cstate="print"/>
          <a:srcRect/>
          <a:stretch>
            <a:fillRect/>
          </a:stretch>
        </p:blipFill>
        <p:spPr bwMode="auto">
          <a:xfrm>
            <a:off x="3352800" y="2082862"/>
            <a:ext cx="533083" cy="639701"/>
          </a:xfrm>
          <a:prstGeom prst="rect">
            <a:avLst/>
          </a:prstGeom>
          <a:noFill/>
        </p:spPr>
      </p:pic>
      <p:pic>
        <p:nvPicPr>
          <p:cNvPr id="70" name="Picture 6" descr="http://t0.gstatic.com/images?q=tbn:ANd9GcTgelI0MNna35oZNgGlGJG3JtFGWRwjSQPBKyvON0CTgwnUiGc7JeMUuqg">
            <a:hlinkClick r:id="rId15"/>
          </p:cNvPr>
          <p:cNvPicPr>
            <a:picLocks noChangeAspect="1" noChangeArrowheads="1"/>
          </p:cNvPicPr>
          <p:nvPr/>
        </p:nvPicPr>
        <p:blipFill>
          <a:blip r:embed="rId16" cstate="print"/>
          <a:srcRect/>
          <a:stretch>
            <a:fillRect/>
          </a:stretch>
        </p:blipFill>
        <p:spPr bwMode="auto">
          <a:xfrm>
            <a:off x="5195253" y="5331142"/>
            <a:ext cx="697547" cy="691735"/>
          </a:xfrm>
          <a:prstGeom prst="rect">
            <a:avLst/>
          </a:prstGeom>
          <a:noFill/>
        </p:spPr>
      </p:pic>
      <p:pic>
        <p:nvPicPr>
          <p:cNvPr id="1034" name="Picture 10"/>
          <p:cNvPicPr>
            <a:picLocks noChangeAspect="1" noChangeArrowheads="1"/>
          </p:cNvPicPr>
          <p:nvPr/>
        </p:nvPicPr>
        <p:blipFill>
          <a:blip r:embed="rId19" cstate="print"/>
          <a:srcRect/>
          <a:stretch>
            <a:fillRect/>
          </a:stretch>
        </p:blipFill>
        <p:spPr bwMode="auto">
          <a:xfrm>
            <a:off x="7813040" y="5177791"/>
            <a:ext cx="548640" cy="320954"/>
          </a:xfrm>
          <a:prstGeom prst="rect">
            <a:avLst/>
          </a:prstGeom>
          <a:noFill/>
          <a:ln w="9525">
            <a:noFill/>
            <a:miter lim="800000"/>
            <a:headEnd/>
            <a:tailEnd/>
          </a:ln>
        </p:spPr>
      </p:pic>
      <p:pic>
        <p:nvPicPr>
          <p:cNvPr id="1026" name="Picture 2" descr="http://t0.gstatic.com/images?q=tbn:ANd9GcTW0VfzpmkQ8IcaarpTlx8guxtsKYCfZnQ3ZVKnf2vT5CK_D4PFefBskTw">
            <a:hlinkClick r:id="rId20"/>
          </p:cNvPr>
          <p:cNvPicPr>
            <a:picLocks noChangeAspect="1" noChangeArrowheads="1"/>
          </p:cNvPicPr>
          <p:nvPr/>
        </p:nvPicPr>
        <p:blipFill>
          <a:blip r:embed="rId21" cstate="print"/>
          <a:srcRect/>
          <a:stretch>
            <a:fillRect/>
          </a:stretch>
        </p:blipFill>
        <p:spPr bwMode="auto">
          <a:xfrm>
            <a:off x="4037013" y="5197792"/>
            <a:ext cx="1143000" cy="36195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linds(horizontal)">
                                      <p:cBhvr>
                                        <p:cTn id="15" dur="500"/>
                                        <p:tgtEl>
                                          <p:spTgt spid="5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linds(horizontal)">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linds(horizontal)">
                                      <p:cBhvr>
                                        <p:cTn id="23" dur="500"/>
                                        <p:tgtEl>
                                          <p:spTgt spid="5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blinds(horizontal)">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blinds(horizontal)">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blinds(horizontal)">
                                      <p:cBhvr>
                                        <p:cTn id="36" dur="500"/>
                                        <p:tgtEl>
                                          <p:spTgt spid="5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par>
                                <p:cTn id="40" presetID="63" presetClass="path" presetSubtype="0" accel="50000" decel="50000" fill="hold" nodeType="withEffect">
                                  <p:stCondLst>
                                    <p:cond delay="0"/>
                                  </p:stCondLst>
                                  <p:childTnLst>
                                    <p:animMotion origin="layout" path="M 0 0  L 0.25 0  E" pathEditMode="relative" ptsTypes="">
                                      <p:cBhvr>
                                        <p:cTn id="41" dur="2000" fill="hold"/>
                                        <p:tgtEl>
                                          <p:spTgt spid="1030"/>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linds(horizontal)">
                                      <p:cBhvr>
                                        <p:cTn id="46" dur="500"/>
                                        <p:tgtEl>
                                          <p:spTgt spid="5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blinds(horizontal)">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3" presetClass="entr" presetSubtype="10" fill="hold"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blinds(horizontal)">
                                      <p:cBhvr>
                                        <p:cTn id="57" dur="500"/>
                                        <p:tgtEl>
                                          <p:spTgt spid="10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blinds(horizontal)">
                                      <p:cBhvr>
                                        <p:cTn id="62" dur="500"/>
                                        <p:tgtEl>
                                          <p:spTgt spid="6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blinds(horizontal)">
                                      <p:cBhvr>
                                        <p:cTn id="65" dur="500"/>
                                        <p:tgtEl>
                                          <p:spTgt spid="6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blinds(horizontal)">
                                      <p:cBhvr>
                                        <p:cTn id="70" dur="500"/>
                                        <p:tgtEl>
                                          <p:spTgt spid="70"/>
                                        </p:tgtEl>
                                      </p:cBhvr>
                                    </p:animEffect>
                                  </p:childTnLst>
                                </p:cTn>
                              </p:par>
                              <p:par>
                                <p:cTn id="71" presetID="63" presetClass="path" presetSubtype="0" accel="50000" decel="50000" fill="hold" nodeType="withEffect">
                                  <p:stCondLst>
                                    <p:cond delay="0"/>
                                  </p:stCondLst>
                                  <p:childTnLst>
                                    <p:animMotion origin="layout" path="M 3.88889E-6 7.40741E-7 L 0.25 7.40741E-7 " pathEditMode="relative" rAng="0" ptsTypes="AA">
                                      <p:cBhvr>
                                        <p:cTn id="72" dur="2000" fill="hold"/>
                                        <p:tgtEl>
                                          <p:spTgt spid="70"/>
                                        </p:tgtEl>
                                        <p:attrNameLst>
                                          <p:attrName>ppt_x</p:attrName>
                                          <p:attrName>ppt_y</p:attrName>
                                        </p:attrNameLst>
                                      </p:cBhvr>
                                      <p:rCtr x="125" y="0"/>
                                    </p:animMotion>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032"/>
                                        </p:tgtEl>
                                        <p:attrNameLst>
                                          <p:attrName>style.visibility</p:attrName>
                                        </p:attrNameLst>
                                      </p:cBhvr>
                                      <p:to>
                                        <p:strVal val="visible"/>
                                      </p:to>
                                    </p:set>
                                    <p:animEffect transition="in" filter="blinds(horizontal)">
                                      <p:cBhvr>
                                        <p:cTn id="77" dur="500"/>
                                        <p:tgtEl>
                                          <p:spTgt spid="1032"/>
                                        </p:tgtEl>
                                      </p:cBhvr>
                                    </p:animEffect>
                                  </p:childTnLst>
                                </p:cTn>
                              </p:par>
                              <p:par>
                                <p:cTn id="78" presetID="35" presetClass="path" presetSubtype="0" accel="50000" decel="50000" fill="hold" nodeType="withEffect">
                                  <p:stCondLst>
                                    <p:cond delay="0"/>
                                  </p:stCondLst>
                                  <p:childTnLst>
                                    <p:animMotion origin="layout" path="M 5E-6 -7.40741E-7 L -0.21667 0.00139 " pathEditMode="relative" rAng="0" ptsTypes="AA">
                                      <p:cBhvr>
                                        <p:cTn id="79" dur="2000" fill="hold"/>
                                        <p:tgtEl>
                                          <p:spTgt spid="1032"/>
                                        </p:tgtEl>
                                        <p:attrNameLst>
                                          <p:attrName>ppt_x</p:attrName>
                                          <p:attrName>ppt_y</p:attrName>
                                        </p:attrNameLst>
                                      </p:cBhvr>
                                      <p:rCtr x="-108" y="1"/>
                                    </p:animMotion>
                                  </p:childTnLst>
                                </p:cTn>
                              </p:par>
                              <p:par>
                                <p:cTn id="80" presetID="3" presetClass="entr" presetSubtype="10" fill="hold"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blinds(horizontal)">
                                      <p:cBhvr>
                                        <p:cTn id="82" dur="500"/>
                                        <p:tgtEl>
                                          <p:spTgt spid="64"/>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blinds(horizontal)">
                                      <p:cBhvr>
                                        <p:cTn id="8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Lst>
  </p:timing>
</p:sld>
</file>

<file path=ppt/theme/theme1.xml><?xml version="1.0" encoding="utf-8"?>
<a:theme xmlns:a="http://schemas.openxmlformats.org/drawingml/2006/main" name="SAPCorporate2010_v1.0">
  <a:themeElements>
    <a:clrScheme name="sap_colors">
      <a:dk1>
        <a:srgbClr val="000000"/>
      </a:dk1>
      <a:lt1>
        <a:srgbClr val="FFFFFF"/>
      </a:lt1>
      <a:dk2>
        <a:srgbClr val="44697D"/>
      </a:dk2>
      <a:lt2>
        <a:srgbClr val="CCCCCC"/>
      </a:lt2>
      <a:accent1>
        <a:srgbClr val="F0AB00"/>
      </a:accent1>
      <a:accent2>
        <a:srgbClr val="666666"/>
      </a:accent2>
      <a:accent3>
        <a:srgbClr val="44697D"/>
      </a:accent3>
      <a:accent4>
        <a:srgbClr val="557630"/>
      </a:accent4>
      <a:accent5>
        <a:srgbClr val="774A39"/>
      </a:accent5>
      <a:accent6>
        <a:srgbClr val="644459"/>
      </a:accent6>
      <a:hlink>
        <a:srgbClr val="04357B"/>
      </a:hlink>
      <a:folHlink>
        <a:srgbClr val="999999"/>
      </a:folHlink>
    </a:clrScheme>
    <a:fontScheme name="sap_fonts">
      <a:majorFont>
        <a:latin typeface="Arial Black"/>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9525"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6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
      <a:dk1>
        <a:srgbClr val="000000"/>
      </a:dk1>
      <a:lt1>
        <a:srgbClr val="FFFFFF"/>
      </a:lt1>
      <a:dk2>
        <a:srgbClr val="44697D"/>
      </a:dk2>
      <a:lt2>
        <a:srgbClr val="CCCCCC"/>
      </a:lt2>
      <a:accent1>
        <a:srgbClr val="F0AB00"/>
      </a:accent1>
      <a:accent2>
        <a:srgbClr val="666666"/>
      </a:accent2>
      <a:accent3>
        <a:srgbClr val="44697D"/>
      </a:accent3>
      <a:accent4>
        <a:srgbClr val="557630"/>
      </a:accent4>
      <a:accent5>
        <a:srgbClr val="774A39"/>
      </a:accent5>
      <a:accent6>
        <a:srgbClr val="644459"/>
      </a:accent6>
      <a:hlink>
        <a:srgbClr val="04357B"/>
      </a:hlink>
      <a:folHlink>
        <a:srgbClr val="999999"/>
      </a:folHlink>
    </a:clrScheme>
    <a:fontScheme name="sap_fonts">
      <a:majorFont>
        <a:latin typeface="Arial Black"/>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
      <a:dk1>
        <a:srgbClr val="000000"/>
      </a:dk1>
      <a:lt1>
        <a:srgbClr val="FFFFFF"/>
      </a:lt1>
      <a:dk2>
        <a:srgbClr val="44697D"/>
      </a:dk2>
      <a:lt2>
        <a:srgbClr val="CCCCCC"/>
      </a:lt2>
      <a:accent1>
        <a:srgbClr val="F0AB00"/>
      </a:accent1>
      <a:accent2>
        <a:srgbClr val="666666"/>
      </a:accent2>
      <a:accent3>
        <a:srgbClr val="44697D"/>
      </a:accent3>
      <a:accent4>
        <a:srgbClr val="557630"/>
      </a:accent4>
      <a:accent5>
        <a:srgbClr val="774A39"/>
      </a:accent5>
      <a:accent6>
        <a:srgbClr val="644459"/>
      </a:accent6>
      <a:hlink>
        <a:srgbClr val="04357B"/>
      </a:hlink>
      <a:folHlink>
        <a:srgbClr val="999999"/>
      </a:folHlink>
    </a:clrScheme>
    <a:fontScheme name="sap_fonts">
      <a:majorFont>
        <a:latin typeface="Arial Black"/>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SAPCorporate2010_v1.0</Template>
  <TotalTime>5945</TotalTime>
  <Words>1364</Words>
  <Application>Microsoft Office PowerPoint</Application>
  <PresentationFormat>On-screen Show (4:3)</PresentationFormat>
  <Paragraphs>155</Paragraphs>
  <Slides>17</Slides>
  <Notes>10</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SAPCorporate2010_v1.0</vt:lpstr>
      <vt:lpstr>PrimeLife Policy Engine From PrimeLife To Cloud Computing</vt:lpstr>
      <vt:lpstr>Emergence of Web 2.0 platforms </vt:lpstr>
      <vt:lpstr>Private Data Collected</vt:lpstr>
      <vt:lpstr>Questions ?</vt:lpstr>
      <vt:lpstr>What Privacy Policies Say ?</vt:lpstr>
      <vt:lpstr>What Privacy Policies Say ?</vt:lpstr>
      <vt:lpstr>Not Clear, Boring !!!</vt:lpstr>
      <vt:lpstr>Not Compliant With Their Policies !!  </vt:lpstr>
      <vt:lpstr>Scenario</vt:lpstr>
      <vt:lpstr>Sticky Policy : Data-centric access and usage control </vt:lpstr>
      <vt:lpstr>Business Model</vt:lpstr>
      <vt:lpstr>PPL for the Cloud</vt:lpstr>
      <vt:lpstr>PPL for the Cloud</vt:lpstr>
      <vt:lpstr>PPL for the Cloud</vt:lpstr>
      <vt:lpstr>Conclusion</vt:lpstr>
      <vt:lpstr>Slide 16</vt:lpstr>
      <vt:lpstr>Slide 17</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This Is the Subtitle</dc:title>
  <dc:creator>I059836</dc:creator>
  <cp:lastModifiedBy>Slim T</cp:lastModifiedBy>
  <cp:revision>510</cp:revision>
  <dcterms:created xsi:type="dcterms:W3CDTF">2010-05-06T14:21:51Z</dcterms:created>
  <dcterms:modified xsi:type="dcterms:W3CDTF">2011-06-10T08:18:28Z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213902605</vt:i4>
  </property>
  <property fmtid="{D5CDD505-2E9C-101B-9397-08002B2CF9AE}" pid="3" name="_NewReviewCycle">
    <vt:lpwstr/>
  </property>
  <property fmtid="{D5CDD505-2E9C-101B-9397-08002B2CF9AE}" pid="4" name="_EmailSubject">
    <vt:lpwstr>POFI slides</vt:lpwstr>
  </property>
  <property fmtid="{D5CDD505-2E9C-101B-9397-08002B2CF9AE}" pid="5" name="_AuthorEmail">
    <vt:lpwstr>slim.trabelsi@sap.com</vt:lpwstr>
  </property>
  <property fmtid="{D5CDD505-2E9C-101B-9397-08002B2CF9AE}" pid="6" name="_AuthorEmailDisplayName">
    <vt:lpwstr>TRABELSI, Slim</vt:lpwstr>
  </property>
  <property fmtid="{D5CDD505-2E9C-101B-9397-08002B2CF9AE}" pid="7" name="_PreviousAdHocReviewCycleID">
    <vt:i4>1626841768</vt:i4>
  </property>
</Properties>
</file>